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72" r:id="rId3"/>
    <p:sldId id="257" r:id="rId4"/>
    <p:sldId id="299" r:id="rId5"/>
    <p:sldId id="300" r:id="rId6"/>
    <p:sldId id="301" r:id="rId7"/>
    <p:sldId id="262" r:id="rId8"/>
    <p:sldId id="273" r:id="rId9"/>
    <p:sldId id="316" r:id="rId10"/>
    <p:sldId id="310" r:id="rId11"/>
    <p:sldId id="311" r:id="rId12"/>
    <p:sldId id="263" r:id="rId13"/>
    <p:sldId id="264" r:id="rId14"/>
    <p:sldId id="288" r:id="rId15"/>
    <p:sldId id="312" r:id="rId16"/>
    <p:sldId id="289" r:id="rId17"/>
    <p:sldId id="313" r:id="rId18"/>
    <p:sldId id="284" r:id="rId19"/>
    <p:sldId id="283" r:id="rId20"/>
    <p:sldId id="285" r:id="rId21"/>
    <p:sldId id="260" r:id="rId22"/>
    <p:sldId id="286" r:id="rId23"/>
    <p:sldId id="327" r:id="rId24"/>
    <p:sldId id="323" r:id="rId25"/>
    <p:sldId id="320" r:id="rId26"/>
    <p:sldId id="321" r:id="rId27"/>
    <p:sldId id="324" r:id="rId28"/>
    <p:sldId id="292" r:id="rId29"/>
    <p:sldId id="302" r:id="rId30"/>
    <p:sldId id="303" r:id="rId31"/>
    <p:sldId id="305" r:id="rId32"/>
    <p:sldId id="315" r:id="rId33"/>
    <p:sldId id="325" r:id="rId34"/>
    <p:sldId id="326" r:id="rId35"/>
    <p:sldId id="306" r:id="rId36"/>
    <p:sldId id="31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D9C5D-5F3B-4666-AB56-04C970B34C3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5DD60-6F01-4A64-BEBE-3078A455B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DD60-6F01-4A64-BEBE-3078A455BB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DD60-6F01-4A64-BEBE-3078A455BB4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DD60-6F01-4A64-BEBE-3078A455BB4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DD60-6F01-4A64-BEBE-3078A455BB4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 from now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DD60-6F01-4A64-BEBE-3078A455BB4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DD60-6F01-4A64-BEBE-3078A455BB4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DD60-6F01-4A64-BEBE-3078A455BB4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DD60-6F01-4A64-BEBE-3078A455BB4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</a:t>
            </a:r>
            <a:r>
              <a:rPr lang="en-US" baseline="0" dirty="0" smtClean="0"/>
              <a:t> -&gt; green</a:t>
            </a:r>
          </a:p>
          <a:p>
            <a:r>
              <a:rPr lang="en-US" baseline="0" dirty="0" smtClean="0"/>
              <a:t>Set up next slide : conjecture </a:t>
            </a:r>
            <a:r>
              <a:rPr lang="en-US" baseline="0" dirty="0" err="1" smtClean="0"/>
              <a:t>bc</a:t>
            </a:r>
            <a:r>
              <a:rPr lang="en-US" baseline="0" dirty="0" smtClean="0"/>
              <a:t> of inst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DD60-6F01-4A64-BEBE-3078A455BB4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Simplify numbers, remove cvc4+c?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5DD60-6F01-4A64-BEBE-3078A455BB4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423F-7A4F-4590-BD5E-937D695DBC6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3D63-8CF7-4D54-AF63-BCA6575205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Conflicting Instances of Quantified Formulas in SMT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Andrew Reynolds</a:t>
            </a:r>
          </a:p>
          <a:p>
            <a:r>
              <a:rPr lang="en-US" dirty="0" err="1" smtClean="0"/>
              <a:t>Cesare</a:t>
            </a:r>
            <a:r>
              <a:rPr lang="en-US" dirty="0" smtClean="0"/>
              <a:t> </a:t>
            </a:r>
            <a:r>
              <a:rPr lang="en-US" dirty="0" err="1" smtClean="0"/>
              <a:t>Tinelli</a:t>
            </a:r>
            <a:endParaRPr lang="en-US" dirty="0" smtClean="0"/>
          </a:p>
          <a:p>
            <a:r>
              <a:rPr lang="en-US" dirty="0" smtClean="0"/>
              <a:t>Leonardo De </a:t>
            </a:r>
            <a:r>
              <a:rPr lang="en-US" dirty="0" err="1" smtClean="0"/>
              <a:t>Moura</a:t>
            </a:r>
            <a:endParaRPr lang="en-US" dirty="0" smtClean="0"/>
          </a:p>
          <a:p>
            <a:r>
              <a:rPr lang="en-US" dirty="0" smtClean="0"/>
              <a:t>July 18, 2014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SMT Solver + Quantified Formulas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2672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553200" y="29718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Quantifiers Module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3" idx="2"/>
            <a:endCxn id="11" idx="0"/>
          </p:cNvCxnSpPr>
          <p:nvPr/>
        </p:nvCxnSpPr>
        <p:spPr>
          <a:xfrm>
            <a:off x="7391400" y="1680865"/>
            <a:ext cx="76200" cy="1290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1219200"/>
            <a:ext cx="16764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sym typeface="Symbol"/>
              </a:rPr>
              <a:t> x. f(x) &lt; 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95400" y="1981200"/>
            <a:ext cx="7543800" cy="2743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4" idx="2"/>
          </p:cNvCxnSpPr>
          <p:nvPr/>
        </p:nvCxnSpPr>
        <p:spPr>
          <a:xfrm>
            <a:off x="2209800" y="1865531"/>
            <a:ext cx="76200" cy="1106269"/>
          </a:xfrm>
          <a:prstGeom prst="straightConnector1">
            <a:avLst/>
          </a:prstGeom>
          <a:ln w="25400">
            <a:solidFill>
              <a:schemeClr val="tx1">
                <a:alpha val="2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1219200"/>
            <a:ext cx="2743200" cy="646331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solidFill>
              <a:schemeClr val="tx1">
                <a:alpha val="2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f(a) =5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  f(b)=f(c)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f(a)≥10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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read( B, 5 )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≤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f(c)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3657600" y="1219200"/>
            <a:ext cx="381000" cy="685800"/>
          </a:xfrm>
          <a:prstGeom prst="rightBrace">
            <a:avLst/>
          </a:prstGeom>
          <a:ln>
            <a:solidFill>
              <a:schemeClr val="accent1">
                <a:shade val="95000"/>
                <a:satMod val="10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1295708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en-US" sz="2800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ight Brace 27"/>
          <p:cNvSpPr/>
          <p:nvPr/>
        </p:nvSpPr>
        <p:spPr>
          <a:xfrm>
            <a:off x="5638800" y="1980892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6000" y="205740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8229600" y="114300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534400" y="121920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Curved Connector 19"/>
          <p:cNvCxnSpPr>
            <a:stCxn id="4" idx="0"/>
            <a:endCxn id="9" idx="0"/>
          </p:cNvCxnSpPr>
          <p:nvPr/>
        </p:nvCxnSpPr>
        <p:spPr>
          <a:xfrm rot="5400000" flipH="1" flipV="1">
            <a:off x="3657600" y="1600200"/>
            <a:ext cx="12700" cy="2743200"/>
          </a:xfrm>
          <a:prstGeom prst="curvedConnector3">
            <a:avLst>
              <a:gd name="adj1" fmla="val 3683080"/>
            </a:avLst>
          </a:prstGeom>
          <a:ln w="25400">
            <a:solidFill>
              <a:schemeClr val="tx1">
                <a:alpha val="2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43400" y="2057400"/>
            <a:ext cx="12192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f(a)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≥10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ea typeface="Segoe UI" pitchFamily="34" charset="0"/>
                <a:cs typeface="Segoe UI" pitchFamily="34" charset="0"/>
              </a:rPr>
              <a:t>f(b)=f(c)</a:t>
            </a:r>
            <a:endParaRPr lang="en-US" dirty="0">
              <a:cs typeface="Courier New" pitchFamily="49" charset="0"/>
            </a:endParaRPr>
          </a:p>
        </p:txBody>
      </p:sp>
      <p:cxnSp>
        <p:nvCxnSpPr>
          <p:cNvPr id="31" name="Curved Connector 30"/>
          <p:cNvCxnSpPr>
            <a:stCxn id="9" idx="0"/>
            <a:endCxn id="11" idx="0"/>
          </p:cNvCxnSpPr>
          <p:nvPr/>
        </p:nvCxnSpPr>
        <p:spPr>
          <a:xfrm rot="5400000" flipH="1" flipV="1">
            <a:off x="6248400" y="1752600"/>
            <a:ext cx="12700" cy="2438400"/>
          </a:xfrm>
          <a:prstGeom prst="curvedConnector3">
            <a:avLst>
              <a:gd name="adj1" fmla="val 2132308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382000" cy="1752599"/>
          </a:xfrm>
        </p:spPr>
        <p:txBody>
          <a:bodyPr>
            <a:normAutofit/>
          </a:bodyPr>
          <a:lstStyle/>
          <a:p>
            <a:r>
              <a:rPr lang="en-US" dirty="0" smtClean="0"/>
              <a:t>W</a:t>
            </a:r>
            <a:r>
              <a:rPr lang="en-US" dirty="0" smtClean="0"/>
              <a:t>e </a:t>
            </a:r>
            <a:r>
              <a:rPr lang="en-US" dirty="0" smtClean="0"/>
              <a:t>must answer: “</a:t>
            </a:r>
            <a:r>
              <a:rPr lang="en-US" i="1" dirty="0" smtClean="0"/>
              <a:t>is M </a:t>
            </a:r>
            <a:r>
              <a:rPr lang="en-US" i="1" dirty="0" smtClean="0">
                <a:sym typeface="Symbol"/>
              </a:rPr>
              <a:t> Q consistent?”</a:t>
            </a:r>
          </a:p>
          <a:p>
            <a:pPr lvl="1"/>
            <a:r>
              <a:rPr lang="en-US" dirty="0" smtClean="0"/>
              <a:t>Problem is generally </a:t>
            </a:r>
            <a:r>
              <a:rPr lang="en-US" dirty="0" err="1" smtClean="0">
                <a:solidFill>
                  <a:srgbClr val="FF0000"/>
                </a:solidFill>
              </a:rPr>
              <a:t>undecidable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1800" y="2438400"/>
            <a:ext cx="642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T-sat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Quantifier Instantiation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2672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553200" y="29718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Quantifiers Module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3" idx="2"/>
            <a:endCxn id="11" idx="0"/>
          </p:cNvCxnSpPr>
          <p:nvPr/>
        </p:nvCxnSpPr>
        <p:spPr>
          <a:xfrm>
            <a:off x="7391400" y="1680865"/>
            <a:ext cx="76200" cy="1290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1219200"/>
            <a:ext cx="16764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ym typeface="Symbol"/>
              </a:rPr>
              <a:t> x. f(x) &lt; 0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295400" y="1981200"/>
            <a:ext cx="7543800" cy="32004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>
            <a:off x="5638800" y="1980892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6000" y="205740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8229600" y="114300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534400" y="121920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Curved Connector 19"/>
          <p:cNvCxnSpPr>
            <a:stCxn id="4" idx="0"/>
            <a:endCxn id="9" idx="0"/>
          </p:cNvCxnSpPr>
          <p:nvPr/>
        </p:nvCxnSpPr>
        <p:spPr>
          <a:xfrm rot="5400000" flipH="1" flipV="1">
            <a:off x="3657600" y="1600200"/>
            <a:ext cx="12700" cy="2743200"/>
          </a:xfrm>
          <a:prstGeom prst="curvedConnector3">
            <a:avLst>
              <a:gd name="adj1" fmla="val 3683080"/>
            </a:avLst>
          </a:prstGeom>
          <a:ln w="25400">
            <a:solidFill>
              <a:schemeClr val="tx1">
                <a:alpha val="2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43400" y="2057400"/>
            <a:ext cx="12192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f(a) </a:t>
            </a:r>
            <a:r>
              <a:rPr lang="en-US" dirty="0" smtClean="0">
                <a:latin typeface="+mj-lt"/>
                <a:ea typeface="Segoe UI" pitchFamily="34" charset="0"/>
                <a:cs typeface="Segoe UI" pitchFamily="34" charset="0"/>
              </a:rPr>
              <a:t>≥10</a:t>
            </a:r>
            <a:endParaRPr lang="en-US" dirty="0" smtClean="0">
              <a:latin typeface="+mj-lt"/>
            </a:endParaRPr>
          </a:p>
          <a:p>
            <a:pPr algn="ctr"/>
            <a:r>
              <a:rPr lang="en-US" dirty="0" smtClean="0">
                <a:latin typeface="+mj-lt"/>
                <a:ea typeface="Segoe UI" pitchFamily="34" charset="0"/>
                <a:cs typeface="Segoe UI" pitchFamily="34" charset="0"/>
              </a:rPr>
              <a:t>f(b)=f(c)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cxnSp>
        <p:nvCxnSpPr>
          <p:cNvPr id="31" name="Curved Connector 30"/>
          <p:cNvCxnSpPr>
            <a:stCxn id="9" idx="0"/>
            <a:endCxn id="11" idx="0"/>
          </p:cNvCxnSpPr>
          <p:nvPr/>
        </p:nvCxnSpPr>
        <p:spPr>
          <a:xfrm rot="5400000" flipH="1" flipV="1">
            <a:off x="6248400" y="1752600"/>
            <a:ext cx="12700" cy="2438400"/>
          </a:xfrm>
          <a:prstGeom prst="curvedConnector3">
            <a:avLst>
              <a:gd name="adj1" fmla="val 2132308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5562601"/>
            <a:ext cx="8382000" cy="1066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Instantiation-based </a:t>
            </a:r>
            <a:r>
              <a:rPr lang="en-US" dirty="0" smtClean="0"/>
              <a:t>approaches:</a:t>
            </a:r>
          </a:p>
          <a:p>
            <a:pPr lvl="1"/>
            <a:r>
              <a:rPr lang="en-US" dirty="0" smtClean="0"/>
              <a:t>Add instances of quantified formulas, based on some</a:t>
            </a:r>
            <a:r>
              <a:rPr lang="en-US" dirty="0" smtClean="0">
                <a:solidFill>
                  <a:srgbClr val="FF0000"/>
                </a:solidFill>
              </a:rPr>
              <a:t> strategy</a:t>
            </a:r>
          </a:p>
          <a:p>
            <a:pPr lvl="2"/>
            <a:r>
              <a:rPr lang="en-US" dirty="0" smtClean="0"/>
              <a:t>E.g. based on patterns (known as “E-matching”)</a:t>
            </a:r>
          </a:p>
        </p:txBody>
      </p:sp>
      <p:cxnSp>
        <p:nvCxnSpPr>
          <p:cNvPr id="21" name="Curved Connector 20"/>
          <p:cNvCxnSpPr>
            <a:stCxn id="11" idx="2"/>
            <a:endCxn id="4" idx="2"/>
          </p:cNvCxnSpPr>
          <p:nvPr/>
        </p:nvCxnSpPr>
        <p:spPr>
          <a:xfrm rot="5400000">
            <a:off x="4876800" y="1752600"/>
            <a:ext cx="12700" cy="5181600"/>
          </a:xfrm>
          <a:prstGeom prst="curvedConnector3">
            <a:avLst>
              <a:gd name="adj1" fmla="val 346153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4634" y="4800600"/>
            <a:ext cx="9906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 pitchFamily="49" charset="0"/>
                <a:sym typeface="Symbol"/>
              </a:rPr>
              <a:t>f(a)&lt;0</a:t>
            </a:r>
            <a:endParaRPr lang="en-US" sz="2400" baseline="-25000" dirty="0" smtClean="0">
              <a:solidFill>
                <a:srgbClr val="FF000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22034" y="4800600"/>
            <a:ext cx="1045633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 pitchFamily="49" charset="0"/>
                <a:sym typeface="Symbol"/>
              </a:rPr>
              <a:t>f(c)&lt;0</a:t>
            </a:r>
            <a:endParaRPr lang="en-US" sz="2400" baseline="-25000" dirty="0">
              <a:solidFill>
                <a:srgbClr val="FF000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4800600"/>
            <a:ext cx="1045633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 pitchFamily="49" charset="0"/>
                <a:sym typeface="Symbol"/>
              </a:rPr>
              <a:t>f(b)&lt;0</a:t>
            </a:r>
            <a:endParaRPr lang="en-US" sz="2400" baseline="-25000" dirty="0">
              <a:solidFill>
                <a:srgbClr val="FF000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0" y="48006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35" idx="2"/>
          </p:cNvCxnSpPr>
          <p:nvPr/>
        </p:nvCxnSpPr>
        <p:spPr>
          <a:xfrm>
            <a:off x="2209800" y="1865531"/>
            <a:ext cx="76200" cy="1106269"/>
          </a:xfrm>
          <a:prstGeom prst="straightConnector1">
            <a:avLst/>
          </a:prstGeom>
          <a:ln w="25400">
            <a:solidFill>
              <a:schemeClr val="tx1">
                <a:alpha val="2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38200" y="1219200"/>
            <a:ext cx="2743200" cy="646331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solidFill>
              <a:schemeClr val="tx1">
                <a:alpha val="2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f(a) =5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  f(b)=f(c)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f(a)≥10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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read( B, 5 )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≤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f(c)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ight Brace 35"/>
          <p:cNvSpPr/>
          <p:nvPr/>
        </p:nvSpPr>
        <p:spPr>
          <a:xfrm>
            <a:off x="3657600" y="1219200"/>
            <a:ext cx="381000" cy="685800"/>
          </a:xfrm>
          <a:prstGeom prst="rightBrace">
            <a:avLst/>
          </a:prstGeom>
          <a:ln>
            <a:solidFill>
              <a:schemeClr val="accent1">
                <a:shade val="95000"/>
                <a:satMod val="10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114800" y="1295708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en-US" sz="2800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" y="3505200"/>
            <a:ext cx="8382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UNSAT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>
            <a:endCxn id="26" idx="3"/>
          </p:cNvCxnSpPr>
          <p:nvPr/>
        </p:nvCxnSpPr>
        <p:spPr>
          <a:xfrm flipH="1">
            <a:off x="990600" y="38100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Instantiation-Based Approaches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Complete approaches:</a:t>
            </a:r>
          </a:p>
          <a:p>
            <a:pPr lvl="1"/>
            <a:r>
              <a:rPr lang="en-US" dirty="0" smtClean="0"/>
              <a:t>E.g. Complete instantiation, local theory extensions, finite model finding, Inst-Gen</a:t>
            </a:r>
          </a:p>
          <a:p>
            <a:pPr lvl="2"/>
            <a:r>
              <a:rPr lang="en-US" dirty="0" smtClean="0"/>
              <a:t>Cons:  only work for </a:t>
            </a:r>
            <a:r>
              <a:rPr lang="en-US" dirty="0" smtClean="0">
                <a:solidFill>
                  <a:srgbClr val="FF0000"/>
                </a:solidFill>
              </a:rPr>
              <a:t>limited fragments</a:t>
            </a:r>
          </a:p>
          <a:p>
            <a:r>
              <a:rPr lang="en-US" dirty="0" smtClean="0"/>
              <a:t> General approaches:</a:t>
            </a:r>
          </a:p>
          <a:p>
            <a:pPr lvl="1"/>
            <a:r>
              <a:rPr lang="en-US" dirty="0" smtClean="0"/>
              <a:t>Heuristic E-matching</a:t>
            </a:r>
          </a:p>
          <a:p>
            <a:pPr lvl="2"/>
            <a:r>
              <a:rPr lang="en-US" dirty="0" smtClean="0"/>
              <a:t>Cons: only for </a:t>
            </a:r>
            <a:r>
              <a:rPr lang="en-US" dirty="0" smtClean="0">
                <a:solidFill>
                  <a:srgbClr val="FF0000"/>
                </a:solidFill>
              </a:rPr>
              <a:t>UNSAT, highly heuristic, </a:t>
            </a:r>
            <a:r>
              <a:rPr lang="en-US" dirty="0" smtClean="0"/>
              <a:t>often</a:t>
            </a:r>
            <a:r>
              <a:rPr lang="en-US" dirty="0" smtClean="0">
                <a:solidFill>
                  <a:srgbClr val="FF0000"/>
                </a:solidFill>
              </a:rPr>
              <a:t> inefficient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Motivation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 this talk:</a:t>
            </a:r>
            <a:r>
              <a:rPr lang="en-US" dirty="0" smtClean="0"/>
              <a:t> new method for quantified formulas</a:t>
            </a:r>
            <a:endParaRPr lang="en-US" dirty="0" smtClean="0"/>
          </a:p>
          <a:p>
            <a:pPr lvl="1"/>
            <a:r>
              <a:rPr lang="en-US" dirty="0" smtClean="0"/>
              <a:t>Goals: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Reduce dependency </a:t>
            </a:r>
            <a:r>
              <a:rPr lang="en-US" dirty="0" smtClean="0"/>
              <a:t>on heuristic methods</a:t>
            </a:r>
          </a:p>
          <a:p>
            <a:pPr lvl="2"/>
            <a:r>
              <a:rPr lang="en-US" dirty="0" smtClean="0"/>
              <a:t>Applicable to </a:t>
            </a:r>
            <a:r>
              <a:rPr lang="en-US" dirty="0" smtClean="0">
                <a:solidFill>
                  <a:srgbClr val="FF0000"/>
                </a:solidFill>
              </a:rPr>
              <a:t>arbitrary</a:t>
            </a:r>
            <a:r>
              <a:rPr lang="en-US" dirty="0" smtClean="0"/>
              <a:t> quantified formulas</a:t>
            </a:r>
          </a:p>
          <a:p>
            <a:pPr lvl="1"/>
            <a:r>
              <a:rPr lang="en-US" dirty="0" smtClean="0"/>
              <a:t>Not goals: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Completeness </a:t>
            </a:r>
            <a:r>
              <a:rPr lang="en-US" dirty="0" smtClean="0"/>
              <a:t>(thus, focus only on UNSAT)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Ground Theories : Conflicts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2672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705600" y="29718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Quantifiers Module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371600" y="1981200"/>
            <a:ext cx="7467600" cy="3657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52400" y="3352800"/>
            <a:ext cx="8382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UNSAT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endCxn id="53" idx="3"/>
          </p:cNvCxnSpPr>
          <p:nvPr/>
        </p:nvCxnSpPr>
        <p:spPr>
          <a:xfrm flipH="1">
            <a:off x="990600" y="36576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8"/>
          <p:cNvCxnSpPr>
            <a:stCxn id="9" idx="2"/>
            <a:endCxn id="4" idx="2"/>
          </p:cNvCxnSpPr>
          <p:nvPr/>
        </p:nvCxnSpPr>
        <p:spPr>
          <a:xfrm rot="5400000">
            <a:off x="3657600" y="2971800"/>
            <a:ext cx="12700" cy="2743200"/>
          </a:xfrm>
          <a:prstGeom prst="curvedConnector3">
            <a:avLst>
              <a:gd name="adj1" fmla="val 4680001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>
          <a:xfrm rot="5400000" flipH="1" flipV="1">
            <a:off x="3657600" y="1600200"/>
            <a:ext cx="12700" cy="2743200"/>
          </a:xfrm>
          <a:prstGeom prst="curvedConnector3">
            <a:avLst>
              <a:gd name="adj1" fmla="val 401538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800600" y="1447800"/>
            <a:ext cx="18288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f(a)</a:t>
            </a:r>
            <a:r>
              <a:rPr lang="en-US" sz="2400" b="1" dirty="0" smtClean="0">
                <a:latin typeface="Times New Roman"/>
                <a:cs typeface="Times New Roman"/>
              </a:rPr>
              <a:t>≥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f(a)=5</a:t>
            </a:r>
          </a:p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304800" y="5791200"/>
            <a:ext cx="8382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If M is </a:t>
            </a:r>
            <a:r>
              <a:rPr lang="en-US" dirty="0" smtClean="0">
                <a:solidFill>
                  <a:srgbClr val="FF0000"/>
                </a:solidFill>
              </a:rPr>
              <a:t>inconsistent</a:t>
            </a:r>
            <a:r>
              <a:rPr lang="en-US" dirty="0" smtClean="0"/>
              <a:t> according to ground theory,</a:t>
            </a:r>
          </a:p>
        </p:txBody>
      </p:sp>
      <p:sp>
        <p:nvSpPr>
          <p:cNvPr id="27" name="Right Brace 26"/>
          <p:cNvSpPr/>
          <p:nvPr/>
        </p:nvSpPr>
        <p:spPr>
          <a:xfrm>
            <a:off x="6705600" y="1447492"/>
            <a:ext cx="304800" cy="12195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10400" y="198120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Ground Theories : Conflicts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2672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705600" y="29718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Quantifiers Module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371600" y="1981200"/>
            <a:ext cx="7467600" cy="3657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52400" y="3352800"/>
            <a:ext cx="8382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UNSAT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endCxn id="53" idx="3"/>
          </p:cNvCxnSpPr>
          <p:nvPr/>
        </p:nvCxnSpPr>
        <p:spPr>
          <a:xfrm flipH="1">
            <a:off x="990600" y="36576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8"/>
          <p:cNvCxnSpPr>
            <a:stCxn id="9" idx="2"/>
            <a:endCxn id="4" idx="2"/>
          </p:cNvCxnSpPr>
          <p:nvPr/>
        </p:nvCxnSpPr>
        <p:spPr>
          <a:xfrm rot="5400000">
            <a:off x="3657600" y="2971800"/>
            <a:ext cx="12700" cy="2743200"/>
          </a:xfrm>
          <a:prstGeom prst="curvedConnector3">
            <a:avLst>
              <a:gd name="adj1" fmla="val 4680001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8200" y="5029200"/>
            <a:ext cx="38100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  <a:cs typeface="Courier New" pitchFamily="49" charset="0"/>
                <a:sym typeface="Symbol"/>
              </a:rPr>
              <a:t>(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f(a)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≥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10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Courier New" pitchFamily="49" charset="0"/>
                <a:sym typeface="Symbol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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  <a:cs typeface="Courier New" pitchFamily="49" charset="0"/>
                <a:sym typeface="Symbol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f(a)=5)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1" name="Curved Connector 60"/>
          <p:cNvCxnSpPr/>
          <p:nvPr/>
        </p:nvCxnSpPr>
        <p:spPr>
          <a:xfrm rot="5400000" flipH="1" flipV="1">
            <a:off x="3657600" y="1600200"/>
            <a:ext cx="12700" cy="2743200"/>
          </a:xfrm>
          <a:prstGeom prst="curvedConnector3">
            <a:avLst>
              <a:gd name="adj1" fmla="val 401538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 rot="5400000">
            <a:off x="2514600" y="3810000"/>
            <a:ext cx="457200" cy="3810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304800" y="5867400"/>
            <a:ext cx="8382000" cy="76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Ground theory solver reports a </a:t>
            </a:r>
            <a:r>
              <a:rPr lang="en-US" dirty="0" smtClean="0">
                <a:solidFill>
                  <a:srgbClr val="FF0000"/>
                </a:solidFill>
              </a:rPr>
              <a:t>single conflict clause</a:t>
            </a:r>
          </a:p>
          <a:p>
            <a:pPr lvl="1"/>
            <a:r>
              <a:rPr lang="en-US" dirty="0" smtClean="0"/>
              <a:t>Typically, can be determined </a:t>
            </a:r>
            <a:r>
              <a:rPr lang="en-US" dirty="0" smtClean="0">
                <a:solidFill>
                  <a:srgbClr val="FF0000"/>
                </a:solidFill>
              </a:rPr>
              <a:t>efficiently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00600" y="1447800"/>
            <a:ext cx="18288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f(a)</a:t>
            </a:r>
            <a:r>
              <a:rPr lang="en-US" sz="2400" b="1" dirty="0" smtClean="0">
                <a:latin typeface="Times New Roman"/>
                <a:cs typeface="Times New Roman"/>
              </a:rPr>
              <a:t>≥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f(a)=5</a:t>
            </a:r>
          </a:p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Quantifiers : Heuristic Instantiation?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2672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705600" y="29718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Quantifiers Module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3" idx="2"/>
            <a:endCxn id="11" idx="0"/>
          </p:cNvCxnSpPr>
          <p:nvPr/>
        </p:nvCxnSpPr>
        <p:spPr>
          <a:xfrm>
            <a:off x="7620000" y="1680865"/>
            <a:ext cx="0" cy="1290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1219200"/>
            <a:ext cx="21336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x.f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(x)&lt;0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600" y="1981200"/>
            <a:ext cx="7467600" cy="3657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9" name="Curved Connector 28"/>
          <p:cNvCxnSpPr>
            <a:stCxn id="4" idx="0"/>
            <a:endCxn id="9" idx="0"/>
          </p:cNvCxnSpPr>
          <p:nvPr/>
        </p:nvCxnSpPr>
        <p:spPr>
          <a:xfrm rot="5400000" flipH="1" flipV="1">
            <a:off x="3657600" y="1600200"/>
            <a:ext cx="12700" cy="2743200"/>
          </a:xfrm>
          <a:prstGeom prst="curvedConnector3">
            <a:avLst>
              <a:gd name="adj1" fmla="val 346153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52400" y="3352800"/>
            <a:ext cx="8382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UNSAT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endCxn id="53" idx="3"/>
          </p:cNvCxnSpPr>
          <p:nvPr/>
        </p:nvCxnSpPr>
        <p:spPr>
          <a:xfrm flipH="1">
            <a:off x="990600" y="36576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8"/>
          <p:cNvCxnSpPr>
            <a:stCxn id="9" idx="0"/>
            <a:endCxn id="11" idx="0"/>
          </p:cNvCxnSpPr>
          <p:nvPr/>
        </p:nvCxnSpPr>
        <p:spPr>
          <a:xfrm rot="5400000" flipH="1" flipV="1">
            <a:off x="6324600" y="1676400"/>
            <a:ext cx="12700" cy="2590800"/>
          </a:xfrm>
          <a:prstGeom prst="curvedConnector3">
            <a:avLst>
              <a:gd name="adj1" fmla="val 335076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486400" y="2133600"/>
            <a:ext cx="2008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 is T-consistent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581400" y="1219200"/>
            <a:ext cx="18288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f(a)</a:t>
            </a:r>
            <a:r>
              <a:rPr lang="en-US" sz="2400" b="1" dirty="0" smtClean="0">
                <a:latin typeface="Times New Roman"/>
                <a:cs typeface="Times New Roman"/>
              </a:rPr>
              <a:t> ≥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f(c)=f(b)</a:t>
            </a:r>
          </a:p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304800" y="5638800"/>
            <a:ext cx="8382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 decision problem for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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rgbClr val="FF0000"/>
                </a:solidFill>
              </a:rPr>
              <a:t>undecidable</a:t>
            </a:r>
            <a:r>
              <a:rPr lang="en-US" dirty="0" smtClean="0"/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Quantifiers : Heuristic Instantiation?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2672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705600" y="29718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Quantifiers Module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3" idx="2"/>
            <a:endCxn id="11" idx="0"/>
          </p:cNvCxnSpPr>
          <p:nvPr/>
        </p:nvCxnSpPr>
        <p:spPr>
          <a:xfrm>
            <a:off x="7620000" y="1680865"/>
            <a:ext cx="0" cy="1290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1219200"/>
            <a:ext cx="21336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x.f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(x)&lt;0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71600" y="1981200"/>
            <a:ext cx="7467600" cy="3657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9" name="Curved Connector 28"/>
          <p:cNvCxnSpPr>
            <a:stCxn id="4" idx="0"/>
            <a:endCxn id="9" idx="0"/>
          </p:cNvCxnSpPr>
          <p:nvPr/>
        </p:nvCxnSpPr>
        <p:spPr>
          <a:xfrm rot="5400000" flipH="1" flipV="1">
            <a:off x="3657600" y="1600200"/>
            <a:ext cx="12700" cy="2743200"/>
          </a:xfrm>
          <a:prstGeom prst="curvedConnector3">
            <a:avLst>
              <a:gd name="adj1" fmla="val 346153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52400" y="3352800"/>
            <a:ext cx="8382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UNSAT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endCxn id="53" idx="3"/>
          </p:cNvCxnSpPr>
          <p:nvPr/>
        </p:nvCxnSpPr>
        <p:spPr>
          <a:xfrm flipH="1">
            <a:off x="990600" y="36576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8"/>
          <p:cNvCxnSpPr>
            <a:stCxn id="11" idx="2"/>
            <a:endCxn id="30" idx="3"/>
          </p:cNvCxnSpPr>
          <p:nvPr/>
        </p:nvCxnSpPr>
        <p:spPr>
          <a:xfrm rot="5400000">
            <a:off x="6818784" y="4306416"/>
            <a:ext cx="764233" cy="838200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391400" y="4648200"/>
            <a:ext cx="14134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E-matching </a:t>
            </a:r>
          </a:p>
          <a:p>
            <a:pPr algn="ctr"/>
            <a:r>
              <a:rPr lang="en-US" sz="2000" dirty="0" smtClean="0"/>
              <a:t>for (M, G)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2514600" y="4876800"/>
            <a:ext cx="13716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f(a)&lt;0</a:t>
            </a:r>
            <a:endParaRPr lang="en-US" sz="2400" b="1" baseline="-25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Curved Connector 28"/>
          <p:cNvCxnSpPr>
            <a:stCxn id="9" idx="0"/>
            <a:endCxn id="11" idx="0"/>
          </p:cNvCxnSpPr>
          <p:nvPr/>
        </p:nvCxnSpPr>
        <p:spPr>
          <a:xfrm rot="5400000" flipH="1" flipV="1">
            <a:off x="6324600" y="1676400"/>
            <a:ext cx="12700" cy="2590800"/>
          </a:xfrm>
          <a:prstGeom prst="curvedConnector3">
            <a:avLst>
              <a:gd name="adj1" fmla="val 3350765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4000" y="4876800"/>
            <a:ext cx="14478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f(c)&lt;0</a:t>
            </a:r>
            <a:endParaRPr lang="en-US" sz="2400" b="1" baseline="-25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1" name="Curved Connector 28"/>
          <p:cNvCxnSpPr>
            <a:stCxn id="31" idx="1"/>
            <a:endCxn id="4" idx="2"/>
          </p:cNvCxnSpPr>
          <p:nvPr/>
        </p:nvCxnSpPr>
        <p:spPr>
          <a:xfrm rot="10800000">
            <a:off x="2286000" y="4343401"/>
            <a:ext cx="228600" cy="764233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86200" y="4876800"/>
            <a:ext cx="14478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f(b)&lt;0</a:t>
            </a:r>
            <a:endParaRPr lang="en-US" sz="2400" b="1" baseline="-25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58000" y="4953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304800" y="5791200"/>
            <a:ext cx="8382000" cy="91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Add a potentially large </a:t>
            </a:r>
            <a:r>
              <a:rPr lang="en-US" dirty="0" smtClean="0">
                <a:solidFill>
                  <a:srgbClr val="FF0000"/>
                </a:solidFill>
              </a:rPr>
              <a:t>set of instances</a:t>
            </a:r>
            <a:r>
              <a:rPr lang="en-US" dirty="0" smtClean="0"/>
              <a:t>, heuristically</a:t>
            </a:r>
          </a:p>
          <a:p>
            <a:pPr lvl="1"/>
            <a:r>
              <a:rPr lang="en-US" dirty="0" smtClean="0"/>
              <a:t>This can </a:t>
            </a:r>
            <a:r>
              <a:rPr lang="en-US" dirty="0" smtClean="0">
                <a:solidFill>
                  <a:srgbClr val="FF0000"/>
                </a:solidFill>
              </a:rPr>
              <a:t>overload</a:t>
            </a:r>
            <a:r>
              <a:rPr lang="en-US" dirty="0" smtClean="0"/>
              <a:t> the ground solver </a:t>
            </a:r>
          </a:p>
        </p:txBody>
      </p:sp>
      <p:sp>
        <p:nvSpPr>
          <p:cNvPr id="26" name="Right Brace 25"/>
          <p:cNvSpPr/>
          <p:nvPr/>
        </p:nvSpPr>
        <p:spPr>
          <a:xfrm rot="5400000">
            <a:off x="4495800" y="3352800"/>
            <a:ext cx="381000" cy="434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581400" y="1219200"/>
            <a:ext cx="18288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f(a)</a:t>
            </a:r>
            <a:r>
              <a:rPr lang="en-US" sz="2400" b="1" dirty="0" smtClean="0">
                <a:latin typeface="Times New Roman"/>
                <a:cs typeface="Times New Roman"/>
              </a:rPr>
              <a:t> ≥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f(c)=f(b)</a:t>
            </a:r>
          </a:p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Conflicting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Symbol"/>
              <a:buChar char="Þ"/>
            </a:pPr>
            <a:r>
              <a:rPr lang="en-US" i="1" dirty="0" smtClean="0"/>
              <a:t> Can we make the quantifiers module behave more like a theory solver?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Idea: find cases when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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Q</a:t>
            </a:r>
            <a:r>
              <a:rPr lang="en-US" dirty="0" smtClean="0">
                <a:sym typeface="Symbol"/>
              </a:rPr>
              <a:t> is </a:t>
            </a:r>
            <a:r>
              <a:rPr lang="en-US" dirty="0" smtClean="0">
                <a:sym typeface="Symbol"/>
              </a:rPr>
              <a:t>UNSAT</a:t>
            </a:r>
            <a:r>
              <a:rPr lang="en-US" dirty="0" smtClean="0">
                <a:sym typeface="Symbol"/>
              </a:rPr>
              <a:t>: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Find grounding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substitution </a:t>
            </a:r>
            <a:r>
              <a:rPr lang="en-US" dirty="0" smtClean="0">
                <a:latin typeface="Symbol" pitchFamily="18" charset="2"/>
                <a:cs typeface="Courier New" pitchFamily="49" charset="0"/>
                <a:sym typeface="Symbol"/>
              </a:rPr>
              <a:t>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Such that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   </a:t>
            </a:r>
            <a:r>
              <a:rPr lang="en-US" dirty="0" smtClean="0">
                <a:sym typeface="Symbol"/>
              </a:rPr>
              <a:t>  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Q</a:t>
            </a:r>
            <a:r>
              <a:rPr lang="en-US" dirty="0" smtClean="0">
                <a:latin typeface="Symbol" pitchFamily="18" charset="2"/>
                <a:cs typeface="Courier New" pitchFamily="49" charset="0"/>
                <a:sym typeface="Symbol"/>
              </a:rPr>
              <a:t>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Q</a:t>
            </a:r>
            <a:r>
              <a:rPr lang="en-US" dirty="0" smtClean="0">
                <a:latin typeface="Symbol" pitchFamily="18" charset="2"/>
                <a:cs typeface="Courier New" pitchFamily="49" charset="0"/>
                <a:sym typeface="Symbol"/>
              </a:rPr>
              <a:t>s </a:t>
            </a:r>
            <a:r>
              <a:rPr lang="en-US" dirty="0" smtClean="0">
                <a:sym typeface="Symbol"/>
              </a:rPr>
              <a:t>i</a:t>
            </a:r>
            <a:r>
              <a:rPr lang="en-US" dirty="0" smtClean="0"/>
              <a:t>s a</a:t>
            </a:r>
            <a:r>
              <a:rPr lang="en-US" dirty="0" smtClean="0">
                <a:latin typeface="Symbol" pitchFamily="18" charset="2"/>
                <a:cs typeface="Courier New" pitchFamily="49" charset="0"/>
                <a:sym typeface="Symbol"/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conflicting instance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343400"/>
            <a:ext cx="579120" cy="40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6553200" y="2743200"/>
            <a:ext cx="2133600" cy="29718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Conflict-Based Instantiation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2672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705600" y="2971800"/>
            <a:ext cx="1828800" cy="76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Conflict-Based</a:t>
            </a:r>
          </a:p>
          <a:p>
            <a:pPr algn="ctr"/>
            <a:r>
              <a:rPr lang="en-US" sz="2000" i="1" dirty="0" smtClean="0"/>
              <a:t>Instantiation</a:t>
            </a:r>
            <a:endParaRPr lang="en-US" sz="2000" i="1" dirty="0"/>
          </a:p>
        </p:txBody>
      </p:sp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7620000" y="1803975"/>
            <a:ext cx="0" cy="11678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71600" y="1981200"/>
            <a:ext cx="7467600" cy="3886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9" name="Curved Connector 28"/>
          <p:cNvCxnSpPr>
            <a:stCxn id="4" idx="0"/>
            <a:endCxn id="9" idx="0"/>
          </p:cNvCxnSpPr>
          <p:nvPr/>
        </p:nvCxnSpPr>
        <p:spPr>
          <a:xfrm rot="5400000" flipH="1" flipV="1">
            <a:off x="3657600" y="1600200"/>
            <a:ext cx="12700" cy="2743200"/>
          </a:xfrm>
          <a:prstGeom prst="curvedConnector3">
            <a:avLst>
              <a:gd name="adj1" fmla="val 346153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52400" y="3352800"/>
            <a:ext cx="8382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UNSAT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endCxn id="53" idx="3"/>
          </p:cNvCxnSpPr>
          <p:nvPr/>
        </p:nvCxnSpPr>
        <p:spPr>
          <a:xfrm flipH="1">
            <a:off x="990600" y="36576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8"/>
          <p:cNvCxnSpPr>
            <a:stCxn id="11" idx="2"/>
            <a:endCxn id="31" idx="3"/>
          </p:cNvCxnSpPr>
          <p:nvPr/>
        </p:nvCxnSpPr>
        <p:spPr>
          <a:xfrm rot="5400000">
            <a:off x="5180484" y="2668116"/>
            <a:ext cx="1373833" cy="3505200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67000" y="4876800"/>
            <a:ext cx="14478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f(a)&lt;0</a:t>
            </a:r>
            <a:endParaRPr lang="en-US" sz="2400" b="1" baseline="-25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Curved Connector 28"/>
          <p:cNvCxnSpPr>
            <a:stCxn id="9" idx="0"/>
            <a:endCxn id="11" idx="0"/>
          </p:cNvCxnSpPr>
          <p:nvPr/>
        </p:nvCxnSpPr>
        <p:spPr>
          <a:xfrm rot="5400000" flipH="1" flipV="1">
            <a:off x="6324600" y="1676400"/>
            <a:ext cx="12700" cy="2590800"/>
          </a:xfrm>
          <a:prstGeom prst="curvedConnector3">
            <a:avLst>
              <a:gd name="adj1" fmla="val 346153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28"/>
          <p:cNvCxnSpPr>
            <a:stCxn id="31" idx="1"/>
            <a:endCxn id="4" idx="2"/>
          </p:cNvCxnSpPr>
          <p:nvPr/>
        </p:nvCxnSpPr>
        <p:spPr>
          <a:xfrm rot="10800000">
            <a:off x="2286000" y="4343401"/>
            <a:ext cx="381000" cy="764233"/>
          </a:xfrm>
          <a:prstGeom prst="curved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ight Brace 48"/>
          <p:cNvSpPr/>
          <p:nvPr/>
        </p:nvSpPr>
        <p:spPr>
          <a:xfrm rot="5400000">
            <a:off x="3162300" y="4991100"/>
            <a:ext cx="4572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05600" y="4724400"/>
            <a:ext cx="1828800" cy="76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Heuristic</a:t>
            </a:r>
          </a:p>
          <a:p>
            <a:pPr algn="ctr"/>
            <a:r>
              <a:rPr lang="en-US" sz="2000" dirty="0" smtClean="0"/>
              <a:t>Instantiation</a:t>
            </a:r>
            <a:endParaRPr lang="en-US" sz="2000" dirty="0"/>
          </a:p>
        </p:txBody>
      </p:sp>
      <p:cxnSp>
        <p:nvCxnSpPr>
          <p:cNvPr id="43" name="Straight Arrow Connector 42"/>
          <p:cNvCxnSpPr>
            <a:stCxn id="11" idx="2"/>
            <a:endCxn id="38" idx="0"/>
          </p:cNvCxnSpPr>
          <p:nvPr/>
        </p:nvCxnSpPr>
        <p:spPr>
          <a:xfrm>
            <a:off x="7620000" y="37338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53200" y="1219200"/>
            <a:ext cx="21336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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x.f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(x)&lt;0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1447800"/>
            <a:ext cx="1828800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f(a)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≥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f(c)=f(b)</a:t>
            </a:r>
          </a:p>
          <a:p>
            <a:pPr algn="ctr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14800" y="5105400"/>
            <a:ext cx="2397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“conflicting instance”</a:t>
            </a:r>
            <a:endParaRPr lang="en-US" sz="2000"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304800" y="5867400"/>
            <a:ext cx="83820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First, determine if a </a:t>
            </a:r>
            <a:r>
              <a:rPr lang="en-US" dirty="0" smtClean="0">
                <a:solidFill>
                  <a:srgbClr val="FF0000"/>
                </a:solidFill>
              </a:rPr>
              <a:t>conflicting instance </a:t>
            </a:r>
            <a:r>
              <a:rPr lang="en-US" dirty="0" smtClean="0"/>
              <a:t>exists</a:t>
            </a:r>
          </a:p>
          <a:p>
            <a:pPr lvl="1"/>
            <a:r>
              <a:rPr lang="en-US" dirty="0" smtClean="0"/>
              <a:t>If not, </a:t>
            </a:r>
            <a:r>
              <a:rPr lang="en-US" dirty="0" smtClean="0">
                <a:solidFill>
                  <a:srgbClr val="FF0000"/>
                </a:solidFill>
              </a:rPr>
              <a:t>resort to heuristic </a:t>
            </a:r>
            <a:r>
              <a:rPr lang="en-US" dirty="0" smtClean="0"/>
              <a:t>instantiation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 SMT solvers: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Efficient</a:t>
            </a:r>
            <a:r>
              <a:rPr lang="en-US" dirty="0" smtClean="0"/>
              <a:t> methods for </a:t>
            </a:r>
            <a:r>
              <a:rPr lang="en-US" dirty="0" smtClean="0">
                <a:solidFill>
                  <a:srgbClr val="FF0000"/>
                </a:solidFill>
              </a:rPr>
              <a:t>ground</a:t>
            </a:r>
            <a:r>
              <a:rPr lang="en-US" dirty="0" smtClean="0"/>
              <a:t> constraints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Heuristic</a:t>
            </a:r>
            <a:r>
              <a:rPr lang="en-US" dirty="0" smtClean="0"/>
              <a:t> methods for </a:t>
            </a:r>
            <a:r>
              <a:rPr lang="en-US" dirty="0" smtClean="0">
                <a:solidFill>
                  <a:srgbClr val="FF0000"/>
                </a:solidFill>
              </a:rPr>
              <a:t>quantified</a:t>
            </a:r>
            <a:r>
              <a:rPr lang="en-US" dirty="0" smtClean="0"/>
              <a:t> formulas</a:t>
            </a:r>
          </a:p>
          <a:p>
            <a:pPr>
              <a:buNone/>
            </a:pPr>
            <a:r>
              <a:rPr lang="en-US" sz="2800" i="1" dirty="0" smtClean="0"/>
              <a:t>	 </a:t>
            </a:r>
            <a:r>
              <a:rPr lang="en-US" sz="2800" i="1" dirty="0" smtClean="0">
                <a:sym typeface="Symbol"/>
              </a:rPr>
              <a:t> </a:t>
            </a:r>
            <a:r>
              <a:rPr lang="en-US" sz="2800" i="1" dirty="0" smtClean="0"/>
              <a:t>Can we reduce dependency on heuristic methods?</a:t>
            </a:r>
          </a:p>
          <a:p>
            <a:r>
              <a:rPr lang="en-US" dirty="0" smtClean="0"/>
              <a:t>New method for quantifiers in SMT</a:t>
            </a:r>
          </a:p>
          <a:p>
            <a:pPr lvl="1"/>
            <a:r>
              <a:rPr lang="en-US" dirty="0" smtClean="0"/>
              <a:t>Finds conflicting instances of quantified formulas</a:t>
            </a:r>
          </a:p>
          <a:p>
            <a:r>
              <a:rPr lang="en-US" dirty="0" smtClean="0"/>
              <a:t>Experimental results</a:t>
            </a:r>
          </a:p>
          <a:p>
            <a:r>
              <a:rPr lang="en-US" dirty="0" smtClean="0"/>
              <a:t>Summary and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of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2999"/>
          </a:xfrm>
        </p:spPr>
        <p:txBody>
          <a:bodyPr>
            <a:normAutofit/>
          </a:bodyPr>
          <a:lstStyle/>
          <a:p>
            <a:r>
              <a:rPr lang="en-US" i="1" dirty="0" smtClean="0"/>
              <a:t>Caveat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No complete </a:t>
            </a:r>
            <a:r>
              <a:rPr lang="en-US" dirty="0" smtClean="0"/>
              <a:t>method will determine whether a conflicting instance exists for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Thus, our approach: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Uses an </a:t>
            </a:r>
            <a:r>
              <a:rPr lang="en-US" dirty="0" smtClean="0">
                <a:solidFill>
                  <a:srgbClr val="FF0000"/>
                </a:solidFill>
              </a:rPr>
              <a:t>incomplete</a:t>
            </a:r>
            <a:r>
              <a:rPr lang="en-US" dirty="0" smtClean="0"/>
              <a:t> procedure to determine a conflicting instance for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not, resort to </a:t>
            </a:r>
            <a:r>
              <a:rPr lang="en-US" dirty="0" smtClean="0">
                <a:solidFill>
                  <a:srgbClr val="FF0000"/>
                </a:solidFill>
              </a:rPr>
              <a:t>E-matching</a:t>
            </a:r>
            <a:r>
              <a:rPr lang="en-US" dirty="0" smtClean="0"/>
              <a:t> for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)</a:t>
            </a:r>
          </a:p>
          <a:p>
            <a:pPr lvl="1">
              <a:buFont typeface="Symbol"/>
              <a:buChar char="Þ"/>
            </a:pPr>
            <a:r>
              <a:rPr lang="en-US" i="1" dirty="0" smtClean="0"/>
              <a:t> In practice, Step 1 succeeds for a majority of 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i="1" dirty="0" smtClean="0"/>
              <a:t>,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i="1" dirty="0" smtClean="0"/>
              <a:t>)</a:t>
            </a:r>
          </a:p>
          <a:p>
            <a:pPr lvl="1">
              <a:buFont typeface="Symbol"/>
              <a:buChar char="Þ"/>
            </a:pPr>
            <a:endParaRPr lang="en-US" i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E-matching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Conflicting Instances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828800"/>
            <a:ext cx="2977298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Symbol"/>
              <a:buChar char="&quot;"/>
            </a:pPr>
            <a:r>
              <a:rPr lang="en-US" sz="3200" dirty="0" smtClean="0">
                <a:sym typeface="Symbol"/>
              </a:rPr>
              <a:t>x. f(x) =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g(h(x))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2443898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sym typeface="Symbol"/>
              </a:rPr>
              <a:t>g(b)</a:t>
            </a:r>
            <a:r>
              <a:rPr lang="en-US" sz="3200" dirty="0" smtClean="0">
                <a:sym typeface="Symbol"/>
              </a:rPr>
              <a:t>f(a)</a:t>
            </a:r>
          </a:p>
          <a:p>
            <a:pPr algn="ctr"/>
            <a:r>
              <a:rPr lang="en-US" sz="3200" dirty="0" smtClean="0">
                <a:sym typeface="Symbol"/>
              </a:rPr>
              <a:t>b=h(a)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3352800"/>
            <a:ext cx="83820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 </a:t>
            </a:r>
            <a:r>
              <a:rPr lang="en-US" dirty="0" smtClean="0">
                <a:latin typeface="+mj-lt"/>
                <a:cs typeface="Courier New" pitchFamily="49" charset="0"/>
              </a:rPr>
              <a:t>example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smtClean="0">
                <a:latin typeface="+mj-lt"/>
                <a:cs typeface="Courier New" pitchFamily="49" charset="0"/>
              </a:rPr>
              <a:t>g(h(x</a:t>
            </a:r>
            <a:r>
              <a:rPr lang="en-US" dirty="0" smtClean="0">
                <a:latin typeface="+mj-lt"/>
                <a:cs typeface="Courier New" pitchFamily="49" charset="0"/>
              </a:rPr>
              <a:t>)) 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matches</a:t>
            </a:r>
            <a:r>
              <a:rPr lang="en-US" dirty="0" smtClean="0">
                <a:latin typeface="+mj-lt"/>
                <a:cs typeface="Courier New" pitchFamily="49" charset="0"/>
              </a:rPr>
              <a:t> ground term g(b)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is: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+mj-lt"/>
                <a:cs typeface="Courier New" pitchFamily="49" charset="0"/>
              </a:rPr>
              <a:t>          g(b)=g(h(x))</a:t>
            </a:r>
            <a:r>
              <a:rPr lang="en-US" dirty="0" smtClean="0">
                <a:latin typeface="Symbol" pitchFamily="18" charset="2"/>
                <a:cs typeface="Courier New" pitchFamily="49" charset="0"/>
              </a:rPr>
              <a:t>s</a:t>
            </a:r>
            <a:r>
              <a:rPr lang="en-US" dirty="0" smtClean="0">
                <a:latin typeface="+mj-lt"/>
                <a:cs typeface="Courier New" pitchFamily="49" charset="0"/>
              </a:rPr>
              <a:t>, for </a:t>
            </a:r>
            <a:r>
              <a:rPr lang="en-US" dirty="0" smtClean="0">
                <a:latin typeface="Symbol" pitchFamily="18" charset="2"/>
                <a:cs typeface="Courier New" pitchFamily="49" charset="0"/>
              </a:rPr>
              <a:t>s</a:t>
            </a:r>
            <a:r>
              <a:rPr lang="en-US" dirty="0" smtClean="0">
                <a:latin typeface="+mj-lt"/>
                <a:cs typeface="Courier New" pitchFamily="49" charset="0"/>
              </a:rPr>
              <a:t> = {</a:t>
            </a:r>
            <a:r>
              <a:rPr lang="en-US" dirty="0" err="1" smtClean="0">
                <a:latin typeface="+mj-lt"/>
                <a:cs typeface="Courier New" pitchFamily="49" charset="0"/>
              </a:rPr>
              <a:t>x</a:t>
            </a:r>
            <a:r>
              <a:rPr lang="en-US" dirty="0" err="1" smtClean="0">
                <a:latin typeface="+mj-lt"/>
                <a:cs typeface="Courier New" pitchFamily="49" charset="0"/>
                <a:sym typeface="Symbol"/>
              </a:rPr>
              <a:t></a:t>
            </a:r>
            <a:r>
              <a:rPr lang="en-US" dirty="0" err="1" smtClean="0">
                <a:latin typeface="+mj-lt"/>
                <a:cs typeface="Courier New" pitchFamily="49" charset="0"/>
              </a:rPr>
              <a:t>a</a:t>
            </a:r>
            <a:r>
              <a:rPr lang="en-US" dirty="0" smtClean="0">
                <a:latin typeface="+mj-lt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i="1" dirty="0" smtClean="0">
              <a:latin typeface="+mj-lt"/>
              <a:cs typeface="Courier New" pitchFamily="49" charset="0"/>
              <a:sym typeface="Symbol"/>
            </a:endParaRPr>
          </a:p>
          <a:p>
            <a:pPr lvl="1">
              <a:buNone/>
            </a:pP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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E-matching for (M,Q) returns </a:t>
            </a:r>
            <a:r>
              <a:rPr lang="en-US" i="1" dirty="0" smtClean="0">
                <a:latin typeface="Symbol" pitchFamily="18" charset="2"/>
                <a:cs typeface="Courier New" pitchFamily="49" charset="0"/>
              </a:rPr>
              <a:t>s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124200" y="18288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5200" y="2209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7620000" y="1905000"/>
            <a:ext cx="3810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01000" y="18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6629400" y="19812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16200000">
            <a:off x="1181100" y="1409700"/>
            <a:ext cx="3810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1219200"/>
            <a:ext cx="1803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Ground term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2667000"/>
            <a:ext cx="1719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Trigger</a:t>
            </a:r>
            <a:r>
              <a:rPr lang="en-US" sz="2400" dirty="0"/>
              <a:t> </a:t>
            </a:r>
            <a:r>
              <a:rPr lang="en-US" sz="2400" dirty="0" smtClean="0"/>
              <a:t>term</a:t>
            </a:r>
            <a:endParaRPr lang="en-US" sz="2400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495800"/>
            <a:ext cx="579120" cy="40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E-matching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Conflicting Instances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0"/>
            <a:ext cx="8229600" cy="3505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In </a:t>
            </a:r>
            <a:r>
              <a:rPr lang="en-US" dirty="0" smtClean="0"/>
              <a:t>this example, </a:t>
            </a:r>
            <a:r>
              <a:rPr lang="en-US" sz="2800" dirty="0" smtClean="0">
                <a:cs typeface="Courier New" pitchFamily="49" charset="0"/>
              </a:rPr>
              <a:t>for </a:t>
            </a:r>
            <a:r>
              <a:rPr lang="en-US" sz="2800" dirty="0" smtClean="0">
                <a:latin typeface="Symbol" pitchFamily="18" charset="2"/>
                <a:cs typeface="Courier New" pitchFamily="49" charset="0"/>
              </a:rPr>
              <a:t>s</a:t>
            </a:r>
            <a:r>
              <a:rPr lang="en-US" sz="2800" dirty="0" smtClean="0">
                <a:cs typeface="Courier New" pitchFamily="49" charset="0"/>
              </a:rPr>
              <a:t> = { </a:t>
            </a:r>
            <a:r>
              <a:rPr lang="en-US" sz="2800" dirty="0" err="1" smtClean="0">
                <a:cs typeface="Courier New" pitchFamily="49" charset="0"/>
              </a:rPr>
              <a:t>x</a:t>
            </a:r>
            <a:r>
              <a:rPr lang="en-US" sz="2800" dirty="0" err="1" smtClean="0">
                <a:cs typeface="Courier New" pitchFamily="49" charset="0"/>
                <a:sym typeface="Symbol"/>
              </a:rPr>
              <a:t></a:t>
            </a:r>
            <a:r>
              <a:rPr lang="en-US" sz="2800" dirty="0" err="1" smtClean="0">
                <a:cs typeface="Courier New" pitchFamily="49" charset="0"/>
              </a:rPr>
              <a:t>a</a:t>
            </a:r>
            <a:r>
              <a:rPr lang="en-US" sz="2800" dirty="0" smtClean="0">
                <a:cs typeface="Courier New" pitchFamily="49" charset="0"/>
              </a:rPr>
              <a:t> }: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  <a:sym typeface="Symbol"/>
              </a:rPr>
              <a:t>Ground terms match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Symbol"/>
              </a:rPr>
              <a:t>each</a:t>
            </a:r>
            <a:r>
              <a:rPr lang="en-US" dirty="0" smtClean="0">
                <a:cs typeface="Courier New" pitchFamily="49" charset="0"/>
                <a:sym typeface="Symbol"/>
              </a:rPr>
              <a:t> sub-term from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Q</a:t>
            </a: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cs typeface="Courier New" pitchFamily="49" charset="0"/>
              </a:rPr>
              <a:t>           g(b)=g(h(x))</a:t>
            </a:r>
            <a:r>
              <a:rPr lang="en-US" sz="2000" dirty="0" smtClean="0">
                <a:latin typeface="Symbol" pitchFamily="18" charset="2"/>
                <a:cs typeface="Courier New" pitchFamily="49" charset="0"/>
              </a:rPr>
              <a:t>s</a:t>
            </a: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cs typeface="Courier New" pitchFamily="49" charset="0"/>
              </a:rPr>
              <a:t>           f(a)=f(x)</a:t>
            </a:r>
            <a:r>
              <a:rPr lang="en-US" sz="2000" dirty="0" smtClean="0">
                <a:latin typeface="Symbol" pitchFamily="18" charset="2"/>
                <a:cs typeface="Courier New" pitchFamily="49" charset="0"/>
              </a:rPr>
              <a:t>s</a:t>
            </a:r>
            <a:endParaRPr lang="en-US" sz="2000" dirty="0" smtClean="0"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  <a:sym typeface="Symbol"/>
              </a:rPr>
              <a:t>…and the body of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Q</a:t>
            </a:r>
            <a:r>
              <a:rPr lang="en-US" dirty="0" smtClean="0">
                <a:cs typeface="Courier New" pitchFamily="49" charset="0"/>
                <a:sym typeface="Symbol"/>
              </a:rPr>
              <a:t> is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Symbol"/>
              </a:rPr>
              <a:t>falsified</a:t>
            </a:r>
            <a:r>
              <a:rPr lang="en-US" dirty="0" smtClean="0">
                <a:cs typeface="Courier New" pitchFamily="49" charset="0"/>
                <a:sym typeface="Symbol"/>
              </a:rPr>
              <a:t>:</a:t>
            </a:r>
            <a:endParaRPr lang="en-US" dirty="0" smtClean="0">
              <a:sym typeface="Symbol"/>
            </a:endParaRP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cs typeface="Courier New" pitchFamily="49" charset="0"/>
              </a:rPr>
              <a:t>           f(x)</a:t>
            </a:r>
            <a:r>
              <a:rPr lang="en-US" sz="2000" dirty="0" smtClean="0">
                <a:cs typeface="Courier New" pitchFamily="49" charset="0"/>
                <a:sym typeface="Symbol"/>
              </a:rPr>
              <a:t>g(h(x))</a:t>
            </a:r>
            <a:r>
              <a:rPr lang="en-US" sz="2000" dirty="0" smtClean="0">
                <a:latin typeface="Symbol" pitchFamily="18" charset="2"/>
                <a:cs typeface="Courier New" pitchFamily="49" charset="0"/>
              </a:rPr>
              <a:t>s</a:t>
            </a:r>
            <a:endParaRPr lang="en-US" dirty="0" smtClean="0">
              <a:sym typeface="Symbol"/>
            </a:endParaRPr>
          </a:p>
          <a:p>
            <a:pPr lvl="1">
              <a:buNone/>
            </a:pPr>
            <a:endParaRPr lang="en-US" i="1" dirty="0" smtClean="0">
              <a:sym typeface="Symbol"/>
            </a:endParaRPr>
          </a:p>
          <a:p>
            <a:pPr lvl="1">
              <a:buNone/>
            </a:pPr>
            <a:r>
              <a:rPr lang="en-US" i="1" dirty="0" smtClean="0">
                <a:sym typeface="Symbol"/>
              </a:rPr>
              <a:t> </a:t>
            </a:r>
            <a:r>
              <a:rPr lang="en-US" sz="3200" i="1" dirty="0" smtClean="0">
                <a:sym typeface="Symbol"/>
              </a:rPr>
              <a:t>M  Q</a:t>
            </a:r>
            <a:r>
              <a:rPr lang="en-US" sz="3200" i="1" dirty="0" smtClean="0">
                <a:latin typeface="Symbol" pitchFamily="18" charset="2"/>
                <a:sym typeface="Symbol"/>
              </a:rPr>
              <a:t>s</a:t>
            </a:r>
            <a:r>
              <a:rPr lang="en-US" sz="3200" i="1" dirty="0" smtClean="0">
                <a:sym typeface="Symbol"/>
              </a:rPr>
              <a:t> is UNSAT</a:t>
            </a:r>
            <a:r>
              <a:rPr lang="en-US" sz="3200" b="1" i="1" dirty="0" smtClean="0">
                <a:sym typeface="Symbol"/>
              </a:rPr>
              <a:t>   </a:t>
            </a:r>
            <a:endParaRPr lang="en-US" sz="2800" dirty="0" smtClean="0">
              <a:latin typeface="+mj-lt"/>
              <a:cs typeface="Courier New" pitchFamily="49" charset="0"/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828800"/>
            <a:ext cx="2977298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Symbol"/>
              <a:buChar char="&quot;"/>
            </a:pPr>
            <a:r>
              <a:rPr lang="en-US" sz="3200" dirty="0" smtClean="0">
                <a:sym typeface="Symbol"/>
              </a:rPr>
              <a:t>x.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f(x) = g(h(x))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2443898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sym typeface="Symbol"/>
              </a:rPr>
              <a:t>g(b)</a:t>
            </a:r>
            <a:r>
              <a:rPr lang="en-US" sz="3200" dirty="0" smtClean="0">
                <a:sym typeface="Symbol"/>
              </a:rPr>
              <a:t>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f(a)</a:t>
            </a:r>
          </a:p>
          <a:p>
            <a:pPr algn="ctr"/>
            <a:r>
              <a:rPr lang="en-US" sz="3200" dirty="0" smtClean="0">
                <a:sym typeface="Symbol"/>
              </a:rPr>
              <a:t>b=h(a)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124200" y="18288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2209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7620000" y="1905000"/>
            <a:ext cx="3810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01000" y="18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495800"/>
            <a:ext cx="470535" cy="32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191000"/>
            <a:ext cx="470535" cy="32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410200"/>
            <a:ext cx="470535" cy="32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E-matching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Conflicting Instances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0"/>
            <a:ext cx="8229600" cy="3505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In </a:t>
            </a:r>
            <a:r>
              <a:rPr lang="en-US" dirty="0" smtClean="0"/>
              <a:t>this example, </a:t>
            </a:r>
            <a:r>
              <a:rPr lang="en-US" sz="2800" dirty="0" smtClean="0">
                <a:cs typeface="Courier New" pitchFamily="49" charset="0"/>
              </a:rPr>
              <a:t>for </a:t>
            </a:r>
            <a:r>
              <a:rPr lang="en-US" sz="2800" dirty="0" smtClean="0">
                <a:latin typeface="Symbol" pitchFamily="18" charset="2"/>
                <a:cs typeface="Courier New" pitchFamily="49" charset="0"/>
              </a:rPr>
              <a:t>s</a:t>
            </a:r>
            <a:r>
              <a:rPr lang="en-US" sz="2800" dirty="0" smtClean="0">
                <a:cs typeface="Courier New" pitchFamily="49" charset="0"/>
              </a:rPr>
              <a:t> = { </a:t>
            </a:r>
            <a:r>
              <a:rPr lang="en-US" sz="2800" dirty="0" err="1" smtClean="0">
                <a:cs typeface="Courier New" pitchFamily="49" charset="0"/>
              </a:rPr>
              <a:t>x</a:t>
            </a:r>
            <a:r>
              <a:rPr lang="en-US" sz="2800" dirty="0" err="1" smtClean="0">
                <a:cs typeface="Courier New" pitchFamily="49" charset="0"/>
                <a:sym typeface="Symbol"/>
              </a:rPr>
              <a:t></a:t>
            </a:r>
            <a:r>
              <a:rPr lang="en-US" sz="2800" dirty="0" err="1" smtClean="0">
                <a:cs typeface="Courier New" pitchFamily="49" charset="0"/>
              </a:rPr>
              <a:t>a</a:t>
            </a:r>
            <a:r>
              <a:rPr lang="en-US" sz="2800" dirty="0" smtClean="0">
                <a:cs typeface="Courier New" pitchFamily="49" charset="0"/>
              </a:rPr>
              <a:t> }: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  <a:sym typeface="Symbol"/>
              </a:rPr>
              <a:t>Ground terms match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Symbol"/>
              </a:rPr>
              <a:t>each</a:t>
            </a:r>
            <a:r>
              <a:rPr lang="en-US" dirty="0" smtClean="0">
                <a:cs typeface="Courier New" pitchFamily="49" charset="0"/>
                <a:sym typeface="Symbol"/>
              </a:rPr>
              <a:t> sub-term from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Q</a:t>
            </a: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cs typeface="Courier New" pitchFamily="49" charset="0"/>
              </a:rPr>
              <a:t>           g(b)=g(h(x))</a:t>
            </a:r>
            <a:r>
              <a:rPr lang="en-US" sz="2000" dirty="0" smtClean="0">
                <a:latin typeface="Symbol" pitchFamily="18" charset="2"/>
                <a:cs typeface="Courier New" pitchFamily="49" charset="0"/>
              </a:rPr>
              <a:t>s</a:t>
            </a: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cs typeface="Courier New" pitchFamily="49" charset="0"/>
              </a:rPr>
              <a:t>           f(a)=f(x)</a:t>
            </a:r>
            <a:r>
              <a:rPr lang="en-US" sz="2000" dirty="0" smtClean="0">
                <a:latin typeface="Symbol" pitchFamily="18" charset="2"/>
                <a:cs typeface="Courier New" pitchFamily="49" charset="0"/>
              </a:rPr>
              <a:t>s</a:t>
            </a:r>
            <a:endParaRPr lang="en-US" sz="2000" dirty="0" smtClean="0">
              <a:cs typeface="Courier New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  <a:sym typeface="Symbol"/>
              </a:rPr>
              <a:t>…and the body of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Q</a:t>
            </a:r>
            <a:r>
              <a:rPr lang="en-US" dirty="0" smtClean="0">
                <a:cs typeface="Courier New" pitchFamily="49" charset="0"/>
                <a:sym typeface="Symbol"/>
              </a:rPr>
              <a:t> is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Symbol"/>
              </a:rPr>
              <a:t>falsified</a:t>
            </a:r>
            <a:r>
              <a:rPr lang="en-US" dirty="0" smtClean="0">
                <a:cs typeface="Courier New" pitchFamily="49" charset="0"/>
                <a:sym typeface="Symbol"/>
              </a:rPr>
              <a:t>:</a:t>
            </a:r>
            <a:endParaRPr lang="en-US" dirty="0" smtClean="0">
              <a:sym typeface="Symbol"/>
            </a:endParaRPr>
          </a:p>
          <a:p>
            <a:pPr lvl="2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cs typeface="Courier New" pitchFamily="49" charset="0"/>
              </a:rPr>
              <a:t>           f(x)</a:t>
            </a:r>
            <a:r>
              <a:rPr lang="en-US" sz="2000" dirty="0" smtClean="0">
                <a:cs typeface="Courier New" pitchFamily="49" charset="0"/>
                <a:sym typeface="Symbol"/>
              </a:rPr>
              <a:t>g(h(x))</a:t>
            </a:r>
            <a:r>
              <a:rPr lang="en-US" sz="2000" dirty="0" smtClean="0">
                <a:latin typeface="Symbol" pitchFamily="18" charset="2"/>
                <a:cs typeface="Courier New" pitchFamily="49" charset="0"/>
              </a:rPr>
              <a:t>s</a:t>
            </a:r>
          </a:p>
          <a:p>
            <a:pPr lvl="2"/>
            <a:endParaRPr lang="en-US" dirty="0" smtClean="0">
              <a:sym typeface="Symbol"/>
            </a:endParaRPr>
          </a:p>
          <a:p>
            <a:pPr lvl="1">
              <a:buNone/>
            </a:pPr>
            <a:r>
              <a:rPr lang="en-US" i="1" dirty="0" smtClean="0">
                <a:sym typeface="Symbol"/>
              </a:rPr>
              <a:t> </a:t>
            </a:r>
            <a:r>
              <a:rPr lang="en-US" i="1" dirty="0" smtClean="0">
                <a:sym typeface="Symbol"/>
              </a:rPr>
              <a:t>M  Q</a:t>
            </a:r>
            <a:r>
              <a:rPr lang="en-US" i="1" dirty="0" smtClean="0">
                <a:latin typeface="Symbol" pitchFamily="18" charset="2"/>
                <a:sym typeface="Symbol"/>
              </a:rPr>
              <a:t>s</a:t>
            </a:r>
            <a:r>
              <a:rPr lang="en-US" i="1" dirty="0" smtClean="0">
                <a:sym typeface="Symbol"/>
              </a:rPr>
              <a:t> is UNSAT</a:t>
            </a:r>
            <a:r>
              <a:rPr lang="en-US" sz="2800" b="1" i="1" dirty="0" smtClean="0">
                <a:sym typeface="Symbol"/>
              </a:rPr>
              <a:t>   </a:t>
            </a:r>
            <a:endParaRPr lang="en-US" sz="2800" dirty="0" smtClean="0">
              <a:latin typeface="+mj-lt"/>
              <a:cs typeface="Courier New" pitchFamily="49" charset="0"/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828800"/>
            <a:ext cx="2977298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Symbol"/>
              <a:buChar char="&quot;"/>
            </a:pPr>
            <a:r>
              <a:rPr lang="en-US" sz="3200" dirty="0" smtClean="0">
                <a:sym typeface="Symbol"/>
              </a:rPr>
              <a:t>x.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f(x) = g(h(x))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2443898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sym typeface="Symbol"/>
              </a:rPr>
              <a:t>g(b)</a:t>
            </a:r>
            <a:r>
              <a:rPr lang="en-US" sz="3200" dirty="0" smtClean="0">
                <a:sym typeface="Symbol"/>
              </a:rPr>
              <a:t>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f(a)</a:t>
            </a:r>
          </a:p>
          <a:p>
            <a:pPr algn="ctr"/>
            <a:r>
              <a:rPr lang="en-US" sz="3200" dirty="0" smtClean="0">
                <a:sym typeface="Symbol"/>
              </a:rPr>
              <a:t>b=h(a)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124200" y="18288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2209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7620000" y="1905000"/>
            <a:ext cx="3810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01000" y="18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495800"/>
            <a:ext cx="470535" cy="32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191000"/>
            <a:ext cx="470535" cy="32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410200"/>
            <a:ext cx="470535" cy="32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Brace 13"/>
          <p:cNvSpPr/>
          <p:nvPr/>
        </p:nvSpPr>
        <p:spPr>
          <a:xfrm rot="16200000" flipH="1" flipV="1">
            <a:off x="2171700" y="5676900"/>
            <a:ext cx="1524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57800" y="5715000"/>
            <a:ext cx="2546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paper, l</a:t>
            </a:r>
            <a:r>
              <a:rPr lang="en-US" sz="2000" dirty="0" smtClean="0"/>
              <a:t>imit </a:t>
            </a:r>
            <a:r>
              <a:rPr lang="en-US" sz="2000" dirty="0" smtClean="0"/>
              <a:t>T to EUF</a:t>
            </a:r>
            <a:endParaRPr lang="en-US" sz="2000" dirty="0"/>
          </a:p>
        </p:txBody>
      </p:sp>
      <p:cxnSp>
        <p:nvCxnSpPr>
          <p:cNvPr id="16" name="Straight Connector 15"/>
          <p:cNvCxnSpPr>
            <a:stCxn id="15" idx="1"/>
            <a:endCxn id="14" idx="1"/>
          </p:cNvCxnSpPr>
          <p:nvPr/>
        </p:nvCxnSpPr>
        <p:spPr>
          <a:xfrm flipH="1">
            <a:off x="2247900" y="5915055"/>
            <a:ext cx="3009900" cy="28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E-matching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Conflicting Instances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0"/>
            <a:ext cx="8229600" cy="6096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  <a:sym typeface="Symbol"/>
              </a:rPr>
              <a:t>Consider </a:t>
            </a:r>
            <a:r>
              <a:rPr lang="en-US" sz="2600" i="1" dirty="0" smtClean="0">
                <a:latin typeface="+mj-lt"/>
                <a:cs typeface="Courier New" pitchFamily="49" charset="0"/>
                <a:sym typeface="Symbol"/>
              </a:rPr>
              <a:t>flat form </a:t>
            </a:r>
            <a:r>
              <a:rPr lang="en-US" sz="2600" dirty="0" smtClean="0">
                <a:latin typeface="+mj-lt"/>
                <a:cs typeface="Courier New" pitchFamily="49" charset="0"/>
                <a:sym typeface="Symbol"/>
              </a:rPr>
              <a:t>of Q: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1828800"/>
            <a:ext cx="2977298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Symbol"/>
              <a:buChar char="&quot;"/>
            </a:pPr>
            <a:r>
              <a:rPr lang="en-US" sz="3200" dirty="0" smtClean="0">
                <a:sym typeface="Symbol"/>
              </a:rPr>
              <a:t>x.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f(x) = g(h(x))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2443898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sym typeface="Symbol"/>
              </a:rPr>
              <a:t>g(b)</a:t>
            </a:r>
            <a:r>
              <a:rPr lang="en-US" sz="3200" dirty="0" smtClean="0">
                <a:sym typeface="Symbol"/>
              </a:rPr>
              <a:t>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f(a)</a:t>
            </a:r>
          </a:p>
          <a:p>
            <a:pPr algn="ctr"/>
            <a:r>
              <a:rPr lang="en-US" sz="3200" dirty="0" smtClean="0">
                <a:sym typeface="Symbol"/>
              </a:rPr>
              <a:t>b=h(a)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124200" y="18288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2209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7620000" y="1905000"/>
            <a:ext cx="3810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01000" y="18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81000" y="5257800"/>
            <a:ext cx="8229600" cy="144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Conflicting substitution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Q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is such that: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entails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entails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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Ys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3581400"/>
            <a:ext cx="5410200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Symbol"/>
              <a:buChar char="&quot;"/>
            </a:pPr>
            <a:r>
              <a:rPr lang="en-US" sz="2400" dirty="0" smtClean="0">
                <a:sym typeface="Symbol"/>
              </a:rPr>
              <a:t>x y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y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y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. </a:t>
            </a:r>
          </a:p>
          <a:p>
            <a:pPr algn="ctr"/>
            <a:r>
              <a:rPr lang="en-US" sz="2400" dirty="0" smtClean="0">
                <a:sym typeface="Symbol"/>
              </a:rPr>
              <a:t>y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= f(x)  y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= g(y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)  y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 = h(x)  y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 = y</a:t>
            </a:r>
            <a:r>
              <a:rPr lang="en-US" sz="2400" baseline="-25000" dirty="0" smtClean="0">
                <a:sym typeface="Symbol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4724400"/>
            <a:ext cx="3046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Matching constraints </a:t>
            </a:r>
            <a:r>
              <a:rPr lang="en-US" sz="2400" dirty="0" smtClean="0">
                <a:latin typeface="Symbol" pitchFamily="18" charset="2"/>
              </a:rPr>
              <a:t>m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486400" y="4724400"/>
            <a:ext cx="2378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Flattened body </a:t>
            </a:r>
            <a:r>
              <a:rPr lang="en-US" sz="2400" dirty="0" smtClean="0">
                <a:latin typeface="Symbol" pitchFamily="18" charset="2"/>
              </a:rPr>
              <a:t>Y</a:t>
            </a:r>
            <a:endParaRPr lang="en-US" sz="2400" dirty="0"/>
          </a:p>
        </p:txBody>
      </p:sp>
      <p:sp>
        <p:nvSpPr>
          <p:cNvPr id="18" name="Right Brace 17"/>
          <p:cNvSpPr/>
          <p:nvPr/>
        </p:nvSpPr>
        <p:spPr>
          <a:xfrm rot="5400000">
            <a:off x="3429000" y="2743200"/>
            <a:ext cx="304800" cy="3657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 rot="5400000">
            <a:off x="6134100" y="4152900"/>
            <a:ext cx="3810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Equality-Inducing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305800" cy="3581400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What if we</a:t>
            </a:r>
            <a:r>
              <a:rPr lang="en-US" i="1" dirty="0" smtClean="0">
                <a:solidFill>
                  <a:srgbClr val="FF0000"/>
                </a:solidFill>
                <a:latin typeface="+mj-lt"/>
                <a:cs typeface="Courier New" pitchFamily="49" charset="0"/>
                <a:sym typeface="Symbol"/>
              </a:rPr>
              <a:t> relax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constraint 2?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Modified</a:t>
            </a:r>
            <a:r>
              <a:rPr lang="en-US" dirty="0" smtClean="0"/>
              <a:t> </a:t>
            </a:r>
            <a:r>
              <a:rPr lang="en-US" dirty="0" smtClean="0"/>
              <a:t>example, </a:t>
            </a:r>
            <a:r>
              <a:rPr lang="en-US" dirty="0" smtClean="0">
                <a:cs typeface="Courier New" pitchFamily="49" charset="0"/>
              </a:rPr>
              <a:t>for </a:t>
            </a:r>
            <a:r>
              <a:rPr lang="en-US" dirty="0" smtClean="0">
                <a:latin typeface="Symbol" pitchFamily="18" charset="2"/>
                <a:cs typeface="Courier New" pitchFamily="49" charset="0"/>
              </a:rPr>
              <a:t>s</a:t>
            </a:r>
            <a:r>
              <a:rPr lang="en-US" dirty="0" smtClean="0">
                <a:cs typeface="Courier New" pitchFamily="49" charset="0"/>
              </a:rPr>
              <a:t> = { </a:t>
            </a:r>
            <a:r>
              <a:rPr lang="en-US" dirty="0" err="1" smtClean="0">
                <a:cs typeface="Courier New" pitchFamily="49" charset="0"/>
              </a:rPr>
              <a:t>x</a:t>
            </a:r>
            <a:r>
              <a:rPr lang="en-US" dirty="0" err="1" smtClean="0">
                <a:cs typeface="Courier New" pitchFamily="49" charset="0"/>
                <a:sym typeface="Symbol"/>
              </a:rPr>
              <a:t></a:t>
            </a:r>
            <a:r>
              <a:rPr lang="en-US" dirty="0" err="1" smtClean="0">
                <a:cs typeface="Courier New" pitchFamily="49" charset="0"/>
              </a:rPr>
              <a:t>a</a:t>
            </a:r>
            <a:r>
              <a:rPr lang="en-US" dirty="0" smtClean="0">
                <a:cs typeface="Courier New" pitchFamily="49" charset="0"/>
              </a:rPr>
              <a:t> }: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  <a:sym typeface="Symbol"/>
              </a:rPr>
              <a:t>Ground terms match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  <a:sym typeface="Symbol"/>
              </a:rPr>
              <a:t>each</a:t>
            </a:r>
            <a:r>
              <a:rPr lang="en-US" dirty="0" smtClean="0">
                <a:cs typeface="Courier New" pitchFamily="49" charset="0"/>
                <a:sym typeface="Symbol"/>
              </a:rPr>
              <a:t> sub-term from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Q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cs typeface="Courier New" pitchFamily="49" charset="0"/>
              </a:rPr>
              <a:t>           g(b)=g(h(x))</a:t>
            </a:r>
            <a:r>
              <a:rPr lang="en-US" dirty="0" smtClean="0">
                <a:latin typeface="Symbol" pitchFamily="18" charset="2"/>
                <a:cs typeface="Courier New" pitchFamily="49" charset="0"/>
              </a:rPr>
              <a:t>s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cs typeface="Courier New" pitchFamily="49" charset="0"/>
              </a:rPr>
              <a:t>           f(a)=f(x)</a:t>
            </a:r>
            <a:r>
              <a:rPr lang="en-US" dirty="0" smtClean="0">
                <a:latin typeface="Symbol" pitchFamily="18" charset="2"/>
                <a:cs typeface="Courier New" pitchFamily="49" charset="0"/>
              </a:rPr>
              <a:t>s</a:t>
            </a:r>
            <a:endParaRPr lang="en-US" dirty="0" smtClean="0">
              <a:cs typeface="Courier New" pitchFamily="49" charset="0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  <a:sym typeface="Symbol"/>
              </a:rPr>
              <a:t>…but the body of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Q</a:t>
            </a:r>
            <a:r>
              <a:rPr lang="en-US" dirty="0" smtClean="0">
                <a:cs typeface="Courier New" pitchFamily="49" charset="0"/>
                <a:sym typeface="Symbol"/>
              </a:rPr>
              <a:t> is 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  <a:sym typeface="Symbol"/>
              </a:rPr>
              <a:t>not</a:t>
            </a:r>
            <a:r>
              <a:rPr lang="en-US" dirty="0" smtClean="0">
                <a:cs typeface="Courier New" pitchFamily="49" charset="0"/>
                <a:sym typeface="Symbol"/>
              </a:rPr>
              <a:t> falsified:</a:t>
            </a:r>
            <a:endParaRPr lang="en-US" dirty="0" smtClean="0">
              <a:sym typeface="Symbol"/>
            </a:endParaRP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cs typeface="Courier New" pitchFamily="49" charset="0"/>
              </a:rPr>
              <a:t>           f(x)</a:t>
            </a:r>
            <a:r>
              <a:rPr lang="en-US" dirty="0" smtClean="0">
                <a:cs typeface="Courier New" pitchFamily="49" charset="0"/>
                <a:sym typeface="Symbol"/>
              </a:rPr>
              <a:t>g(h(x))</a:t>
            </a:r>
            <a:r>
              <a:rPr lang="en-US" dirty="0" smtClean="0">
                <a:latin typeface="Symbol" pitchFamily="18" charset="2"/>
                <a:cs typeface="Courier New" pitchFamily="49" charset="0"/>
              </a:rPr>
              <a:t>s</a:t>
            </a:r>
            <a:endParaRPr lang="en-US" i="1" dirty="0" smtClean="0"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828800"/>
            <a:ext cx="2977298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Symbol"/>
              <a:buChar char="&quot;"/>
            </a:pPr>
            <a:r>
              <a:rPr lang="en-US" sz="3200" dirty="0" smtClean="0">
                <a:sym typeface="Symbol"/>
              </a:rPr>
              <a:t>x.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f(x) = g(h(x))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2443898" cy="13849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sym typeface="Symbol"/>
              </a:rPr>
              <a:t>g(b)</a:t>
            </a:r>
            <a:r>
              <a:rPr lang="en-US" sz="2800" dirty="0" smtClean="0">
                <a:sym typeface="Symbol"/>
              </a:rPr>
              <a:t>c</a:t>
            </a:r>
          </a:p>
          <a:p>
            <a:pPr algn="ctr"/>
            <a:r>
              <a:rPr lang="en-US" sz="2800" dirty="0" smtClean="0">
                <a:sym typeface="Symbol"/>
              </a:rPr>
              <a:t>d=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f(a)</a:t>
            </a:r>
          </a:p>
          <a:p>
            <a:pPr algn="ctr"/>
            <a:r>
              <a:rPr lang="en-US" sz="2800" dirty="0" smtClean="0">
                <a:sym typeface="Symbol"/>
              </a:rPr>
              <a:t>b=h(a)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124200" y="15240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19050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7620000" y="1905000"/>
            <a:ext cx="3810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01000" y="18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800600"/>
            <a:ext cx="542925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495800"/>
            <a:ext cx="542925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638800"/>
            <a:ext cx="542925" cy="37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 flipV="1">
            <a:off x="2438400" y="5638800"/>
            <a:ext cx="195263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Equality-Inducing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76600"/>
            <a:ext cx="8458200" cy="3276600"/>
          </a:xfrm>
        </p:spPr>
        <p:txBody>
          <a:bodyPr>
            <a:normAutofit lnSpcReduction="10000"/>
          </a:bodyPr>
          <a:lstStyle/>
          <a:p>
            <a:r>
              <a:rPr lang="en-US" sz="3000" i="1" dirty="0" smtClean="0">
                <a:sym typeface="Symbol"/>
              </a:rPr>
              <a:t>Still</a:t>
            </a:r>
            <a:r>
              <a:rPr lang="en-US" sz="3000" dirty="0" smtClean="0">
                <a:sym typeface="Symbol"/>
              </a:rPr>
              <a:t>, it may be useful to add the instance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800" dirty="0" smtClean="0">
                <a:cs typeface="Courier New" pitchFamily="49" charset="0"/>
              </a:rPr>
              <a:t> { </a:t>
            </a:r>
            <a:r>
              <a:rPr lang="en-US" sz="2800" dirty="0" err="1" smtClean="0">
                <a:cs typeface="Courier New" pitchFamily="49" charset="0"/>
              </a:rPr>
              <a:t>x</a:t>
            </a:r>
            <a:r>
              <a:rPr lang="en-US" sz="2800" dirty="0" err="1" smtClean="0">
                <a:cs typeface="Courier New" pitchFamily="49" charset="0"/>
                <a:sym typeface="Symbol"/>
              </a:rPr>
              <a:t></a:t>
            </a:r>
            <a:r>
              <a:rPr lang="en-US" sz="2800" dirty="0" err="1" smtClean="0">
                <a:cs typeface="Courier New" pitchFamily="49" charset="0"/>
              </a:rPr>
              <a:t>a</a:t>
            </a:r>
            <a:r>
              <a:rPr lang="en-US" sz="2800" dirty="0" smtClean="0">
                <a:cs typeface="Courier New" pitchFamily="49" charset="0"/>
              </a:rPr>
              <a:t> </a:t>
            </a:r>
            <a:r>
              <a:rPr lang="en-US" sz="2800" dirty="0" smtClean="0">
                <a:cs typeface="Courier New" pitchFamily="49" charset="0"/>
              </a:rPr>
              <a:t>}</a:t>
            </a:r>
            <a:endParaRPr lang="en-US" sz="3000" dirty="0" smtClean="0">
              <a:sym typeface="Symbol"/>
            </a:endParaRPr>
          </a:p>
          <a:p>
            <a:pPr lvl="1"/>
            <a:r>
              <a:rPr lang="en-US" sz="2600" dirty="0" smtClean="0">
                <a:latin typeface="+mj-lt"/>
                <a:cs typeface="Courier New" pitchFamily="49" charset="0"/>
                <a:sym typeface="Symbol"/>
              </a:rPr>
              <a:t>In this example,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600" dirty="0" smtClean="0">
                <a:cs typeface="Courier New" pitchFamily="49" charset="0"/>
              </a:rPr>
              <a:t> </a:t>
            </a:r>
            <a:r>
              <a:rPr lang="en-US" sz="2600" dirty="0" smtClean="0">
                <a:cs typeface="Courier New" pitchFamily="49" charset="0"/>
              </a:rPr>
              <a:t>{ </a:t>
            </a:r>
            <a:r>
              <a:rPr lang="en-US" sz="2600" dirty="0" err="1" smtClean="0">
                <a:cs typeface="Courier New" pitchFamily="49" charset="0"/>
              </a:rPr>
              <a:t>x</a:t>
            </a:r>
            <a:r>
              <a:rPr lang="en-US" sz="2600" dirty="0" err="1" smtClean="0">
                <a:cs typeface="Courier New" pitchFamily="49" charset="0"/>
                <a:sym typeface="Symbol"/>
              </a:rPr>
              <a:t></a:t>
            </a:r>
            <a:r>
              <a:rPr lang="en-US" sz="2600" dirty="0" err="1" smtClean="0">
                <a:cs typeface="Courier New" pitchFamily="49" charset="0"/>
              </a:rPr>
              <a:t>a</a:t>
            </a:r>
            <a:r>
              <a:rPr lang="en-US" sz="2600" dirty="0" smtClean="0">
                <a:cs typeface="Courier New" pitchFamily="49" charset="0"/>
              </a:rPr>
              <a:t> } </a:t>
            </a:r>
            <a:r>
              <a:rPr lang="en-US" sz="2600" dirty="0" smtClean="0">
                <a:cs typeface="Courier New" pitchFamily="49" charset="0"/>
              </a:rPr>
              <a:t> entails </a:t>
            </a:r>
            <a:r>
              <a:rPr lang="en-US" sz="2600" dirty="0" smtClean="0">
                <a:solidFill>
                  <a:srgbClr val="FF0000"/>
                </a:solidFill>
                <a:latin typeface="+mj-lt"/>
                <a:cs typeface="Courier New" pitchFamily="49" charset="0"/>
                <a:sym typeface="Symbol"/>
              </a:rPr>
              <a:t>g(b) = f(a)</a:t>
            </a:r>
            <a:endParaRPr lang="en-US" sz="2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Symbol"/>
            </a:endParaRPr>
          </a:p>
          <a:p>
            <a:pPr>
              <a:buNone/>
            </a:pPr>
            <a:r>
              <a:rPr lang="en-US" sz="3000" dirty="0" smtClean="0">
                <a:latin typeface="Symbol" pitchFamily="18" charset="2"/>
                <a:cs typeface="Courier New" pitchFamily="49" charset="0"/>
                <a:sym typeface="Symbol"/>
              </a:rPr>
              <a:t> </a:t>
            </a:r>
          </a:p>
          <a:p>
            <a:pPr>
              <a:buFont typeface="Symbol"/>
              <a:buChar char="Þ"/>
            </a:pPr>
            <a:r>
              <a:rPr lang="en-US" dirty="0" smtClean="0">
                <a:cs typeface="Courier New" pitchFamily="49" charset="0"/>
              </a:rPr>
              <a:t>{ </a:t>
            </a:r>
            <a:r>
              <a:rPr lang="en-US" dirty="0" err="1" smtClean="0">
                <a:cs typeface="Courier New" pitchFamily="49" charset="0"/>
              </a:rPr>
              <a:t>x</a:t>
            </a:r>
            <a:r>
              <a:rPr lang="en-US" dirty="0" err="1" smtClean="0">
                <a:cs typeface="Courier New" pitchFamily="49" charset="0"/>
                <a:sym typeface="Symbol"/>
              </a:rPr>
              <a:t></a:t>
            </a:r>
            <a:r>
              <a:rPr lang="en-US" dirty="0" err="1" smtClean="0">
                <a:cs typeface="Courier New" pitchFamily="49" charset="0"/>
              </a:rPr>
              <a:t>a</a:t>
            </a:r>
            <a:r>
              <a:rPr lang="en-US" dirty="0" smtClean="0">
                <a:cs typeface="Courier New" pitchFamily="49" charset="0"/>
              </a:rPr>
              <a:t> }</a:t>
            </a:r>
            <a:r>
              <a:rPr lang="en-US" sz="3000" dirty="0" smtClean="0">
                <a:latin typeface="+mj-lt"/>
                <a:cs typeface="Courier New" pitchFamily="49" charset="0"/>
                <a:sym typeface="Symbol"/>
              </a:rPr>
              <a:t> is an </a:t>
            </a:r>
            <a:r>
              <a:rPr lang="en-US" sz="3000" dirty="0" smtClean="0">
                <a:solidFill>
                  <a:srgbClr val="FF0000"/>
                </a:solidFill>
                <a:latin typeface="+mj-lt"/>
                <a:cs typeface="Courier New" pitchFamily="49" charset="0"/>
                <a:sym typeface="Symbol"/>
              </a:rPr>
              <a:t>equality-inducing substitution</a:t>
            </a:r>
          </a:p>
          <a:p>
            <a:endParaRPr lang="en-US" sz="3000" dirty="0" smtClean="0">
              <a:cs typeface="Courier New" pitchFamily="49" charset="0"/>
              <a:sym typeface="Symbol"/>
            </a:endParaRPr>
          </a:p>
          <a:p>
            <a:r>
              <a:rPr lang="en-US" sz="3000" dirty="0" smtClean="0">
                <a:cs typeface="Courier New" pitchFamily="49" charset="0"/>
                <a:sym typeface="Symbol"/>
              </a:rPr>
              <a:t>M</a:t>
            </a:r>
            <a:r>
              <a:rPr lang="en-US" sz="3000" dirty="0" smtClean="0">
                <a:cs typeface="Courier New" pitchFamily="49" charset="0"/>
                <a:sym typeface="Symbol"/>
              </a:rPr>
              <a:t>imics T-propagation done by theory solvers</a:t>
            </a:r>
            <a:endParaRPr lang="en-US" sz="3000" dirty="0" smtClean="0">
              <a:solidFill>
                <a:srgbClr val="FF0000"/>
              </a:solidFill>
              <a:latin typeface="+mj-lt"/>
              <a:cs typeface="Courier New" pitchFamily="49" charset="0"/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828800"/>
            <a:ext cx="2977298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Symbol"/>
              <a:buChar char="&quot;"/>
            </a:pPr>
            <a:r>
              <a:rPr lang="en-US" sz="3200" dirty="0" smtClean="0">
                <a:sym typeface="Symbol"/>
              </a:rPr>
              <a:t>x.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f(x) = g(h(x))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2443898" cy="13849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sym typeface="Symbol"/>
              </a:rPr>
              <a:t>g(b)</a:t>
            </a:r>
            <a:r>
              <a:rPr lang="en-US" sz="2800" dirty="0" smtClean="0">
                <a:sym typeface="Symbol"/>
              </a:rPr>
              <a:t>c</a:t>
            </a:r>
          </a:p>
          <a:p>
            <a:pPr algn="ctr"/>
            <a:r>
              <a:rPr lang="en-US" sz="2800" dirty="0" smtClean="0">
                <a:sym typeface="Symbol"/>
              </a:rPr>
              <a:t>d=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f(a)</a:t>
            </a:r>
          </a:p>
          <a:p>
            <a:pPr algn="ctr"/>
            <a:r>
              <a:rPr lang="en-US" sz="2800" dirty="0" smtClean="0">
                <a:sym typeface="Symbol"/>
              </a:rPr>
              <a:t>b=h(a)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3124200" y="1524000"/>
            <a:ext cx="3810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19050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7620000" y="1905000"/>
            <a:ext cx="3810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01000" y="18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r>
              <a:rPr lang="en-US" dirty="0" smtClean="0"/>
              <a:t>Three configurations:</a:t>
            </a:r>
            <a:endParaRPr lang="en-US" b="1" dirty="0" smtClean="0"/>
          </a:p>
          <a:p>
            <a:pPr lvl="1"/>
            <a:r>
              <a:rPr lang="en-US" b="1" dirty="0" smtClean="0"/>
              <a:t>cvc4</a:t>
            </a:r>
            <a:r>
              <a:rPr lang="en-US" dirty="0" smtClean="0"/>
              <a:t> : step (3)</a:t>
            </a:r>
          </a:p>
          <a:p>
            <a:pPr lvl="1"/>
            <a:r>
              <a:rPr lang="en-US" b="1" dirty="0" smtClean="0"/>
              <a:t>cvc4+c</a:t>
            </a:r>
            <a:r>
              <a:rPr lang="en-US" dirty="0" smtClean="0"/>
              <a:t> : steps (1), (3)</a:t>
            </a:r>
          </a:p>
          <a:p>
            <a:pPr lvl="1"/>
            <a:r>
              <a:rPr lang="en-US" b="1" dirty="0" smtClean="0"/>
              <a:t>cvc4+ci</a:t>
            </a:r>
            <a:r>
              <a:rPr lang="en-US" dirty="0" smtClean="0"/>
              <a:t> : steps (1),(2),(3)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7467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InstantiationRound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/>
              <a:t>) </a:t>
            </a:r>
          </a:p>
          <a:p>
            <a:pPr marL="342900" indent="-342900">
              <a:buAutoNum type="arabicParenBoth"/>
            </a:pPr>
            <a:r>
              <a:rPr lang="en-US" sz="2400" dirty="0" smtClean="0"/>
              <a:t> Return a (single) </a:t>
            </a:r>
            <a:r>
              <a:rPr lang="en-US" sz="2400" dirty="0" smtClean="0">
                <a:solidFill>
                  <a:srgbClr val="FF0000"/>
                </a:solidFill>
              </a:rPr>
              <a:t>conflicting </a:t>
            </a:r>
            <a:r>
              <a:rPr lang="en-US" sz="2400" dirty="0" smtClean="0"/>
              <a:t>instance for 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/>
              <a:t>)</a:t>
            </a:r>
          </a:p>
          <a:p>
            <a:pPr marL="342900" indent="-342900">
              <a:buAutoNum type="arabicParenBoth"/>
            </a:pPr>
            <a:r>
              <a:rPr lang="en-US" sz="2400" dirty="0" smtClean="0"/>
              <a:t> Return a set of </a:t>
            </a:r>
            <a:r>
              <a:rPr lang="en-US" sz="2400" dirty="0" smtClean="0">
                <a:solidFill>
                  <a:srgbClr val="FF0000"/>
                </a:solidFill>
              </a:rPr>
              <a:t>equality-inducing</a:t>
            </a:r>
            <a:r>
              <a:rPr lang="en-US" sz="2400" dirty="0" smtClean="0"/>
              <a:t> instances for 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/>
              <a:t>)</a:t>
            </a:r>
          </a:p>
          <a:p>
            <a:pPr marL="342900" indent="-342900">
              <a:buAutoNum type="arabicParenBoth"/>
            </a:pPr>
            <a:r>
              <a:rPr lang="en-US" sz="2400" dirty="0" smtClean="0"/>
              <a:t> Return instances based on </a:t>
            </a:r>
            <a:r>
              <a:rPr lang="en-US" sz="2400" dirty="0" smtClean="0">
                <a:solidFill>
                  <a:srgbClr val="FF0000"/>
                </a:solidFill>
              </a:rPr>
              <a:t>E-matching</a:t>
            </a:r>
            <a:r>
              <a:rPr lang="en-US" sz="2400" dirty="0" smtClean="0"/>
              <a:t> for (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Implemented</a:t>
            </a:r>
            <a:r>
              <a:rPr lang="en-US" dirty="0" smtClean="0"/>
              <a:t> techniques in SMT solver</a:t>
            </a:r>
            <a:r>
              <a:rPr lang="en-US" dirty="0" smtClean="0">
                <a:solidFill>
                  <a:srgbClr val="FF0000"/>
                </a:solidFill>
              </a:rPr>
              <a:t> CVC4</a:t>
            </a:r>
          </a:p>
          <a:p>
            <a:r>
              <a:rPr lang="en-US" dirty="0" smtClean="0"/>
              <a:t> UNSAT benchmarks from:	</a:t>
            </a:r>
          </a:p>
          <a:p>
            <a:pPr lvl="1"/>
            <a:r>
              <a:rPr lang="en-US" dirty="0" smtClean="0"/>
              <a:t>TPTP</a:t>
            </a:r>
          </a:p>
          <a:p>
            <a:pPr lvl="1"/>
            <a:r>
              <a:rPr lang="en-US" dirty="0" smtClean="0"/>
              <a:t>Isabelle</a:t>
            </a:r>
          </a:p>
          <a:p>
            <a:pPr lvl="1"/>
            <a:r>
              <a:rPr lang="en-US" dirty="0" smtClean="0"/>
              <a:t>SMT Lib</a:t>
            </a:r>
          </a:p>
          <a:p>
            <a:r>
              <a:rPr lang="en-US" dirty="0" smtClean="0"/>
              <a:t> Solvers:</a:t>
            </a:r>
          </a:p>
          <a:p>
            <a:pPr lvl="1"/>
            <a:r>
              <a:rPr lang="en-US" b="1" dirty="0" smtClean="0"/>
              <a:t>cvc3, z3</a:t>
            </a:r>
          </a:p>
          <a:p>
            <a:pPr lvl="1"/>
            <a:r>
              <a:rPr lang="en-US" dirty="0" smtClean="0"/>
              <a:t>3 configurations: </a:t>
            </a:r>
            <a:r>
              <a:rPr lang="en-US" b="1" dirty="0" smtClean="0"/>
              <a:t>cvc4, cvc4+c, cvc4+ci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UNSAT Benchmarks Solved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4495800"/>
            <a:ext cx="86868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Configuration cvc4+ci solves the most (</a:t>
            </a:r>
            <a:r>
              <a:rPr lang="en-US" dirty="0" smtClean="0">
                <a:solidFill>
                  <a:srgbClr val="FF0000"/>
                </a:solidFill>
              </a:rPr>
              <a:t>14,445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Against cvc4 : 1,049 </a:t>
            </a:r>
            <a:r>
              <a:rPr lang="en-US" dirty="0" err="1" smtClean="0"/>
              <a:t>vs</a:t>
            </a:r>
            <a:r>
              <a:rPr lang="en-US" dirty="0" smtClean="0"/>
              <a:t> 235 (</a:t>
            </a:r>
            <a:r>
              <a:rPr lang="en-US" dirty="0" smtClean="0">
                <a:solidFill>
                  <a:srgbClr val="FF0000"/>
                </a:solidFill>
              </a:rPr>
              <a:t>+807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Against z3:  1,998 </a:t>
            </a:r>
            <a:r>
              <a:rPr lang="en-US" dirty="0" err="1" smtClean="0"/>
              <a:t>vs</a:t>
            </a:r>
            <a:r>
              <a:rPr lang="en-US" dirty="0" smtClean="0"/>
              <a:t> 1,310 (</a:t>
            </a:r>
            <a:r>
              <a:rPr lang="en-US" dirty="0" smtClean="0">
                <a:solidFill>
                  <a:srgbClr val="FF0000"/>
                </a:solidFill>
              </a:rPr>
              <a:t>+688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359 that no implementation of E-matching (cvc3, z3, cvc4) can solve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600201"/>
          <a:ext cx="7391400" cy="2681605"/>
        </p:xfrm>
        <a:graphic>
          <a:graphicData uri="http://schemas.openxmlformats.org/drawingml/2006/table">
            <a:tbl>
              <a:tblPr/>
              <a:tblGrid>
                <a:gridCol w="1471273"/>
                <a:gridCol w="1120971"/>
                <a:gridCol w="1120971"/>
                <a:gridCol w="1120971"/>
                <a:gridCol w="1261814"/>
                <a:gridCol w="1295400"/>
              </a:tblGrid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cvc3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cvc4+c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cvc4+ci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TPTP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Isabelle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SMTLIB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14445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Satisfiability Modulo Theories (SMT)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SMT solvers</a:t>
            </a:r>
            <a:endParaRPr lang="en-US" dirty="0" smtClean="0"/>
          </a:p>
          <a:p>
            <a:pPr lvl="1"/>
            <a:r>
              <a:rPr lang="en-US" dirty="0" smtClean="0"/>
              <a:t>Are efficient for problems over ground constraints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</a:t>
            </a:r>
          </a:p>
          <a:p>
            <a:pPr lvl="1"/>
            <a:r>
              <a:rPr lang="en-US" dirty="0" smtClean="0"/>
              <a:t>Determine the satisfiability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using a combination of:</a:t>
            </a:r>
          </a:p>
          <a:p>
            <a:pPr lvl="2"/>
            <a:r>
              <a:rPr lang="en-US" dirty="0" smtClean="0"/>
              <a:t>Off-the-shelf </a:t>
            </a:r>
            <a:r>
              <a:rPr lang="en-US" dirty="0" smtClean="0">
                <a:solidFill>
                  <a:srgbClr val="FF0000"/>
                </a:solidFill>
              </a:rPr>
              <a:t>SAT solver</a:t>
            </a:r>
          </a:p>
          <a:p>
            <a:pPr lvl="2"/>
            <a:r>
              <a:rPr lang="en-US" dirty="0" smtClean="0"/>
              <a:t>Efficient </a:t>
            </a:r>
            <a:r>
              <a:rPr lang="en-US" dirty="0" smtClean="0">
                <a:solidFill>
                  <a:srgbClr val="FF0000"/>
                </a:solidFill>
              </a:rPr>
              <a:t>ground decision procedures</a:t>
            </a:r>
            <a:r>
              <a:rPr lang="en-US" dirty="0" smtClean="0"/>
              <a:t>, e.g.</a:t>
            </a:r>
          </a:p>
          <a:p>
            <a:pPr lvl="3"/>
            <a:r>
              <a:rPr lang="en-US" dirty="0" smtClean="0"/>
              <a:t>Uninterpreted Functions</a:t>
            </a:r>
          </a:p>
          <a:p>
            <a:pPr lvl="3"/>
            <a:r>
              <a:rPr lang="en-US" dirty="0"/>
              <a:t>L</a:t>
            </a:r>
            <a:r>
              <a:rPr lang="en-US" dirty="0" smtClean="0"/>
              <a:t>inear arithmetic</a:t>
            </a:r>
          </a:p>
          <a:p>
            <a:pPr lvl="3"/>
            <a:r>
              <a:rPr lang="en-US" dirty="0" smtClean="0"/>
              <a:t>Arrays</a:t>
            </a:r>
          </a:p>
          <a:p>
            <a:pPr lvl="3"/>
            <a:r>
              <a:rPr lang="en-US" dirty="0" err="1" smtClean="0"/>
              <a:t>Datatypes</a:t>
            </a:r>
            <a:endParaRPr lang="en-US" dirty="0" smtClean="0"/>
          </a:p>
          <a:p>
            <a:pPr lvl="3"/>
            <a:r>
              <a:rPr lang="en-US" dirty="0" smtClean="0"/>
              <a:t>…</a:t>
            </a:r>
          </a:p>
          <a:p>
            <a:r>
              <a:rPr lang="en-US" dirty="0" smtClean="0"/>
              <a:t> Used in many applications:</a:t>
            </a:r>
          </a:p>
          <a:p>
            <a:pPr lvl="1"/>
            <a:r>
              <a:rPr lang="en-US" dirty="0" smtClean="0"/>
              <a:t>Software/hardware verification</a:t>
            </a:r>
          </a:p>
          <a:p>
            <a:pPr lvl="1"/>
            <a:r>
              <a:rPr lang="en-US" dirty="0" smtClean="0"/>
              <a:t>Scheduling and Planning</a:t>
            </a:r>
          </a:p>
          <a:p>
            <a:pPr lvl="1"/>
            <a:r>
              <a:rPr lang="en-US" dirty="0" smtClean="0"/>
              <a:t>Automated Theorem Proving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3429000"/>
            <a:ext cx="2443898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f(3) </a:t>
            </a:r>
            <a:r>
              <a:rPr lang="en-US" sz="2000" dirty="0" smtClean="0">
                <a:sym typeface="Symbol"/>
              </a:rPr>
              <a:t> f(c)</a:t>
            </a:r>
          </a:p>
          <a:p>
            <a:pPr algn="ctr"/>
            <a:r>
              <a:rPr lang="en-US" sz="2000" dirty="0" smtClean="0">
                <a:sym typeface="Symbol"/>
              </a:rPr>
              <a:t>c=2  c+1</a:t>
            </a:r>
            <a:r>
              <a:rPr lang="en-US" sz="2000" dirty="0" smtClean="0">
                <a:latin typeface="Times New Roman"/>
                <a:cs typeface="Times New Roman"/>
                <a:sym typeface="Symbol"/>
              </a:rPr>
              <a:t>≤</a:t>
            </a:r>
            <a:r>
              <a:rPr lang="en-US" sz="2000" dirty="0" smtClean="0"/>
              <a:t>0</a:t>
            </a:r>
          </a:p>
          <a:p>
            <a:pPr algn="ctr"/>
            <a:r>
              <a:rPr lang="en-US" sz="2000" dirty="0" smtClean="0"/>
              <a:t>a+1 = read(</a:t>
            </a:r>
            <a:r>
              <a:rPr lang="en-US" sz="2000" dirty="0" err="1" smtClean="0"/>
              <a:t>A,b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smtClean="0"/>
              <a:t>tail(l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)=cons(a,l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7543800" y="3505200"/>
            <a:ext cx="3810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1000" y="38862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 Instantiations for Solved Benchmarks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cvc4+ci</a:t>
            </a:r>
          </a:p>
          <a:p>
            <a:pPr lvl="1"/>
            <a:r>
              <a:rPr lang="en-US" dirty="0" smtClean="0"/>
              <a:t>Solves the </a:t>
            </a:r>
            <a:r>
              <a:rPr lang="en-US" dirty="0" smtClean="0">
                <a:solidFill>
                  <a:srgbClr val="FF0000"/>
                </a:solidFill>
              </a:rPr>
              <a:t>most benchmarks </a:t>
            </a:r>
            <a:r>
              <a:rPr lang="en-US" dirty="0" smtClean="0"/>
              <a:t>for TPTP and Isabelle</a:t>
            </a:r>
          </a:p>
          <a:p>
            <a:pPr lvl="1"/>
            <a:r>
              <a:rPr lang="en-US" dirty="0" smtClean="0"/>
              <a:t>Requires almost an order of magnitude </a:t>
            </a:r>
            <a:r>
              <a:rPr lang="en-US" dirty="0" smtClean="0">
                <a:solidFill>
                  <a:srgbClr val="FF0000"/>
                </a:solidFill>
              </a:rPr>
              <a:t>fewer instantiations</a:t>
            </a:r>
          </a:p>
          <a:p>
            <a:r>
              <a:rPr lang="en-US" dirty="0" smtClean="0"/>
              <a:t>Improvements less noticeable on SMT LIB</a:t>
            </a:r>
          </a:p>
          <a:p>
            <a:pPr lvl="1"/>
            <a:r>
              <a:rPr lang="en-US" dirty="0" smtClean="0"/>
              <a:t>Due to encodings that make heavy use of theory symbols</a:t>
            </a:r>
          </a:p>
          <a:p>
            <a:pPr lvl="2"/>
            <a:r>
              <a:rPr lang="en-US" dirty="0" smtClean="0"/>
              <a:t>Method for finding conflicting instances is more incomplete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1999" y="1447797"/>
          <a:ext cx="7772400" cy="2667000"/>
        </p:xfrm>
        <a:graphic>
          <a:graphicData uri="http://schemas.openxmlformats.org/drawingml/2006/table">
            <a:tbl>
              <a:tblPr/>
              <a:tblGrid>
                <a:gridCol w="1187954"/>
                <a:gridCol w="1064812"/>
                <a:gridCol w="1108273"/>
                <a:gridCol w="1216928"/>
                <a:gridCol w="1108273"/>
                <a:gridCol w="1130003"/>
                <a:gridCol w="956157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TPTP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Isabelle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SMT lib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Solved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Solved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Solved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627.0M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186.9M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42.3M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613.5M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67.0M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879.0M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119.M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60.7M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cvc4+c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190.8M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54.0M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41.1M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cvc4+ci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150.9M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28.2M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32.5M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Instances Produced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3820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Conflicting</a:t>
            </a:r>
            <a:r>
              <a:rPr lang="en-US" dirty="0" smtClean="0"/>
              <a:t> instances found on </a:t>
            </a:r>
            <a:r>
              <a:rPr lang="en-US" dirty="0" smtClean="0">
                <a:solidFill>
                  <a:srgbClr val="FF0000"/>
                </a:solidFill>
              </a:rPr>
              <a:t>~75% </a:t>
            </a:r>
            <a:r>
              <a:rPr lang="en-US" dirty="0" smtClean="0"/>
              <a:t>of IR</a:t>
            </a:r>
          </a:p>
          <a:p>
            <a:r>
              <a:rPr lang="en-US" dirty="0" smtClean="0"/>
              <a:t> cvc4+ci :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smtClean="0">
                <a:solidFill>
                  <a:srgbClr val="FF0000"/>
                </a:solidFill>
              </a:rPr>
              <a:t>3.1x</a:t>
            </a:r>
            <a:r>
              <a:rPr lang="en-US" dirty="0" smtClean="0"/>
              <a:t> more instantiation rounds </a:t>
            </a:r>
            <a:r>
              <a:rPr lang="en-US" dirty="0" err="1" smtClean="0"/>
              <a:t>w.r.t</a:t>
            </a:r>
            <a:r>
              <a:rPr lang="en-US" dirty="0" smtClean="0"/>
              <a:t>. cvc4</a:t>
            </a:r>
          </a:p>
          <a:p>
            <a:pPr lvl="1"/>
            <a:r>
              <a:rPr lang="en-US" dirty="0" smtClean="0"/>
              <a:t>Calls E-matching </a:t>
            </a:r>
            <a:r>
              <a:rPr lang="en-US" dirty="0" smtClean="0">
                <a:solidFill>
                  <a:srgbClr val="FF0000"/>
                </a:solidFill>
              </a:rPr>
              <a:t>1.5x</a:t>
            </a:r>
            <a:r>
              <a:rPr lang="en-US" dirty="0" smtClean="0"/>
              <a:t> fewer times overall</a:t>
            </a:r>
          </a:p>
          <a:p>
            <a:pPr lvl="2"/>
            <a:r>
              <a:rPr lang="en-US" dirty="0" smtClean="0"/>
              <a:t>As a result, adds </a:t>
            </a:r>
            <a:r>
              <a:rPr lang="en-US" dirty="0" smtClean="0">
                <a:solidFill>
                  <a:srgbClr val="FF0000"/>
                </a:solidFill>
              </a:rPr>
              <a:t>5x</a:t>
            </a:r>
            <a:r>
              <a:rPr lang="en-US" dirty="0" smtClean="0"/>
              <a:t> fewer instantiations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304800"/>
            <a:ext cx="32766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InstantiationRound</a:t>
            </a:r>
            <a:r>
              <a:rPr lang="en-US" sz="1400" dirty="0" smtClean="0"/>
              <a:t>(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400" dirty="0" smtClean="0"/>
              <a:t>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dirty="0" smtClean="0"/>
              <a:t>) 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conflicting </a:t>
            </a:r>
            <a:r>
              <a:rPr lang="en-US" sz="1400" dirty="0" smtClean="0"/>
              <a:t>instance for (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400" dirty="0" smtClean="0"/>
              <a:t>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dirty="0" smtClean="0"/>
              <a:t>)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equality-inducing</a:t>
            </a:r>
            <a:r>
              <a:rPr lang="en-US" sz="1400" dirty="0" smtClean="0"/>
              <a:t> instances for (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400" dirty="0" smtClean="0"/>
              <a:t>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dirty="0" smtClean="0"/>
              <a:t>)</a:t>
            </a:r>
          </a:p>
          <a:p>
            <a:pPr marL="342900" indent="-342900">
              <a:buAutoNum type="arabicParenBoth"/>
            </a:pP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E-matching</a:t>
            </a:r>
            <a:r>
              <a:rPr lang="en-US" sz="1400" dirty="0" smtClean="0"/>
              <a:t> for (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400" dirty="0" smtClean="0"/>
              <a:t>,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447800"/>
          <a:ext cx="7772401" cy="2787015"/>
        </p:xfrm>
        <a:graphic>
          <a:graphicData uri="http://schemas.openxmlformats.org/drawingml/2006/table">
            <a:tbl>
              <a:tblPr/>
              <a:tblGrid>
                <a:gridCol w="986971"/>
                <a:gridCol w="963471"/>
                <a:gridCol w="869475"/>
                <a:gridCol w="881225"/>
                <a:gridCol w="898849"/>
                <a:gridCol w="757854"/>
                <a:gridCol w="828351"/>
                <a:gridCol w="757854"/>
                <a:gridCol w="828351"/>
              </a:tblGrid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E-matching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Conflicting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C-Inducing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smtlib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60.7M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cvc4+c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51696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41.0M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39.1K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cvc4+ci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32.3M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41.5K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51.5K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TPTP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71634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879.0M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cvc4+c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190.1M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158.2K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cvc4+ci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150.4M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160.0K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41.6K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Isabelle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119.0M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cvc4+c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54.0M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12.9K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cvc4+ci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28.2M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13.9K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130.1K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on Solved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495799"/>
          </a:xfrm>
        </p:spPr>
        <p:txBody>
          <a:bodyPr>
            <a:normAutofit/>
          </a:bodyPr>
          <a:lstStyle/>
          <a:p>
            <a:r>
              <a:rPr lang="en-US" dirty="0" smtClean="0"/>
              <a:t>For the 30,081 benchmarks we considered:</a:t>
            </a:r>
          </a:p>
          <a:p>
            <a:pPr lvl="1"/>
            <a:r>
              <a:rPr lang="en-US" dirty="0" smtClean="0"/>
              <a:t>cvc4+ci solves more (14,445) than any other </a:t>
            </a:r>
          </a:p>
          <a:p>
            <a:pPr lvl="1"/>
            <a:r>
              <a:rPr lang="en-US" dirty="0" smtClean="0"/>
              <a:t>359 are solved </a:t>
            </a:r>
            <a:r>
              <a:rPr lang="en-US" i="1" dirty="0" smtClean="0"/>
              <a:t>uniquely</a:t>
            </a:r>
            <a:r>
              <a:rPr lang="en-US" dirty="0" smtClean="0"/>
              <a:t> by cvc4+c or cvc4+ci</a:t>
            </a:r>
          </a:p>
          <a:p>
            <a:pPr lvl="2"/>
            <a:r>
              <a:rPr lang="en-US" dirty="0" smtClean="0"/>
              <a:t>Techniques </a:t>
            </a:r>
            <a:r>
              <a:rPr lang="en-US" dirty="0" smtClean="0">
                <a:solidFill>
                  <a:srgbClr val="FF0000"/>
                </a:solidFill>
              </a:rPr>
              <a:t>increase precision </a:t>
            </a:r>
            <a:r>
              <a:rPr lang="en-US" dirty="0" smtClean="0"/>
              <a:t>of SMT solver</a:t>
            </a:r>
          </a:p>
          <a:p>
            <a:pPr lvl="1"/>
            <a:r>
              <a:rPr lang="en-US" dirty="0" smtClean="0"/>
              <a:t>cvc4+ci does not use E-matching 21% of the time</a:t>
            </a:r>
          </a:p>
          <a:p>
            <a:pPr lvl="2"/>
            <a:r>
              <a:rPr lang="en-US" dirty="0" smtClean="0"/>
              <a:t>94 benchmarks unsolved by E-matching implementations</a:t>
            </a:r>
          </a:p>
          <a:p>
            <a:pPr lvl="2"/>
            <a:r>
              <a:rPr lang="en-US" dirty="0" smtClean="0"/>
              <a:t>Techniques </a:t>
            </a:r>
            <a:r>
              <a:rPr lang="en-US" dirty="0" smtClean="0">
                <a:solidFill>
                  <a:srgbClr val="FF0000"/>
                </a:solidFill>
              </a:rPr>
              <a:t>reduce dependency </a:t>
            </a:r>
            <a:r>
              <a:rPr lang="en-US" dirty="0" smtClean="0"/>
              <a:t>on heuristic instantiation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Competitions : CASC J7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85820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Partly due to techniques:</a:t>
            </a:r>
          </a:p>
          <a:p>
            <a:pPr lvl="1"/>
            <a:r>
              <a:rPr lang="en-US" dirty="0" smtClean="0"/>
              <a:t>Won TFA division</a:t>
            </a:r>
          </a:p>
          <a:p>
            <a:pPr lvl="1"/>
            <a:r>
              <a:rPr lang="en-US" dirty="0" smtClean="0"/>
              <a:t>Finished only behind Vampire/E(s) in FOF division</a:t>
            </a:r>
          </a:p>
        </p:txBody>
      </p:sp>
      <p:sp>
        <p:nvSpPr>
          <p:cNvPr id="7" name="Oval 6"/>
          <p:cNvSpPr/>
          <p:nvPr/>
        </p:nvSpPr>
        <p:spPr>
          <a:xfrm>
            <a:off x="1371600" y="2895600"/>
            <a:ext cx="990600" cy="1981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8600" y="4495800"/>
            <a:ext cx="990600" cy="19812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Competitions : SMT COMP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Partly due to techniques:</a:t>
            </a:r>
          </a:p>
          <a:p>
            <a:pPr lvl="1"/>
            <a:r>
              <a:rPr lang="en-US" dirty="0" smtClean="0"/>
              <a:t>Official winner in 11 division with quantifiers</a:t>
            </a:r>
          </a:p>
          <a:p>
            <a:pPr lvl="1"/>
            <a:r>
              <a:rPr lang="en-US" dirty="0" smtClean="0"/>
              <a:t>(Unofficially) beat z3 in AUFLIA, UFLIA, UF, …</a:t>
            </a:r>
          </a:p>
          <a:p>
            <a:pPr lvl="2"/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81400"/>
            <a:ext cx="62674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990600" y="4724400"/>
            <a:ext cx="914400" cy="304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Conflict-based method for quantifiers in SMT</a:t>
            </a:r>
          </a:p>
          <a:p>
            <a:pPr lvl="1"/>
            <a:r>
              <a:rPr lang="en-US" dirty="0" smtClean="0"/>
              <a:t>Supplements existing techniques</a:t>
            </a:r>
          </a:p>
          <a:p>
            <a:pPr lvl="1"/>
            <a:r>
              <a:rPr lang="en-US" dirty="0" smtClean="0"/>
              <a:t>Improves performance, both in:</a:t>
            </a:r>
          </a:p>
          <a:p>
            <a:pPr lvl="2"/>
            <a:r>
              <a:rPr lang="en-US" dirty="0" smtClean="0"/>
              <a:t>Number of </a:t>
            </a:r>
            <a:r>
              <a:rPr lang="en-US" dirty="0" smtClean="0">
                <a:solidFill>
                  <a:srgbClr val="FF0000"/>
                </a:solidFill>
              </a:rPr>
              <a:t>instantiations</a:t>
            </a:r>
            <a:r>
              <a:rPr lang="en-US" dirty="0" smtClean="0"/>
              <a:t> required for UNSAT</a:t>
            </a:r>
          </a:p>
          <a:p>
            <a:pPr lvl="2"/>
            <a:r>
              <a:rPr lang="en-US" dirty="0" smtClean="0"/>
              <a:t>Number of UNSAT benchmarks </a:t>
            </a:r>
            <a:r>
              <a:rPr lang="en-US" dirty="0" smtClean="0">
                <a:solidFill>
                  <a:srgbClr val="FF0000"/>
                </a:solidFill>
              </a:rPr>
              <a:t>solved</a:t>
            </a:r>
            <a:endParaRPr lang="en-US" dirty="0" smtClean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More incremental instantiation strategies</a:t>
            </a:r>
          </a:p>
          <a:p>
            <a:pPr lvl="1"/>
            <a:r>
              <a:rPr lang="en-US" dirty="0" smtClean="0"/>
              <a:t>Specialize techniques to other theories</a:t>
            </a:r>
          </a:p>
          <a:p>
            <a:pPr lvl="2"/>
            <a:r>
              <a:rPr lang="en-US" dirty="0" smtClean="0"/>
              <a:t>Handle quantified formulas containing (e.g.) linear arithmetic</a:t>
            </a:r>
          </a:p>
          <a:p>
            <a:pPr lvl="1"/>
            <a:r>
              <a:rPr lang="en-US" smtClean="0"/>
              <a:t>Completeness criteria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dirty="0" smtClean="0">
                <a:latin typeface="+mj-lt"/>
                <a:cs typeface="Courier New" pitchFamily="49" charset="0"/>
              </a:rPr>
              <a:t>Solver is publicly available: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	http://cvc4.cs.nyu.edu/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dirty="0" smtClean="0">
                <a:latin typeface="+mj-lt"/>
                <a:cs typeface="Courier New" pitchFamily="49" charset="0"/>
              </a:rPr>
              <a:t>Techniques enabled by option: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3200" dirty="0" smtClean="0">
                <a:latin typeface="+mj-lt"/>
                <a:cs typeface="Courier New" pitchFamily="49" charset="0"/>
              </a:rPr>
              <a:t>“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cvc4 --quant-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cf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…</a:t>
            </a:r>
            <a:r>
              <a:rPr lang="en-US" sz="3200" dirty="0" smtClean="0">
                <a:latin typeface="+mj-lt"/>
                <a:cs typeface="Courier New" pitchFamily="49" charset="0"/>
              </a:rPr>
              <a:t>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876800"/>
            <a:ext cx="3009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DPLL(T)-Based SMT Solver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2004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cxnSp>
        <p:nvCxnSpPr>
          <p:cNvPr id="10" name="Straight Arrow Connector 9"/>
          <p:cNvCxnSpPr>
            <a:stCxn id="20" idx="2"/>
            <a:endCxn id="4" idx="0"/>
          </p:cNvCxnSpPr>
          <p:nvPr/>
        </p:nvCxnSpPr>
        <p:spPr>
          <a:xfrm>
            <a:off x="2209800" y="2094131"/>
            <a:ext cx="76200" cy="11062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" y="1447800"/>
            <a:ext cx="27432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f(a) =5</a:t>
            </a:r>
            <a:r>
              <a:rPr lang="en-US" dirty="0" smtClean="0">
                <a:sym typeface="Symbol"/>
              </a:rPr>
              <a:t>  f(b)=f(c)</a:t>
            </a:r>
            <a:endParaRPr lang="en-US" dirty="0" smtClean="0"/>
          </a:p>
          <a:p>
            <a:pPr algn="ctr"/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f(a)≥10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read( B, 5 ) </a:t>
            </a:r>
            <a:r>
              <a:rPr lang="en-US" dirty="0" smtClean="0">
                <a:latin typeface="Times New Roman"/>
                <a:cs typeface="Times New Roman"/>
              </a:rPr>
              <a:t>≤ </a:t>
            </a:r>
            <a:r>
              <a:rPr lang="en-US" dirty="0" smtClean="0"/>
              <a:t>f(c)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32004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295400" y="2209800"/>
            <a:ext cx="4953000" cy="2743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SMT Solver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3657600" y="144780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14800" y="1524308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DPLL(T)-Based SMT Solver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2004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cxnSp>
        <p:nvCxnSpPr>
          <p:cNvPr id="10" name="Straight Arrow Connector 9"/>
          <p:cNvCxnSpPr>
            <a:stCxn id="20" idx="2"/>
            <a:endCxn id="4" idx="0"/>
          </p:cNvCxnSpPr>
          <p:nvPr/>
        </p:nvCxnSpPr>
        <p:spPr>
          <a:xfrm>
            <a:off x="2209800" y="2094131"/>
            <a:ext cx="76200" cy="11062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" y="1447800"/>
            <a:ext cx="27432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f(a) =5</a:t>
            </a:r>
            <a:r>
              <a:rPr lang="en-US" dirty="0" smtClean="0">
                <a:sym typeface="Symbol"/>
              </a:rPr>
              <a:t>  f(b)=f(c)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f(a)≥10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read( B, 5 ) </a:t>
            </a:r>
            <a:r>
              <a:rPr lang="en-US" dirty="0" smtClean="0">
                <a:latin typeface="Times New Roman"/>
                <a:cs typeface="Times New Roman"/>
              </a:rPr>
              <a:t>≤ </a:t>
            </a:r>
            <a:r>
              <a:rPr lang="en-US" dirty="0" smtClean="0"/>
              <a:t>f(c)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32004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295400" y="2209800"/>
            <a:ext cx="4953000" cy="2743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3657600" y="144780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14800" y="1524308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057400"/>
            <a:ext cx="12192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f(a) =5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+mj-lt"/>
                <a:ea typeface="Segoe UI" pitchFamily="34" charset="0"/>
                <a:cs typeface="Segoe UI" pitchFamily="34" charset="0"/>
              </a:rPr>
              <a:t>f(a)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≥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Segoe UI" pitchFamily="34" charset="0"/>
                <a:cs typeface="Segoe UI" pitchFamily="34" charset="0"/>
              </a:rPr>
              <a:t>10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cxnSp>
        <p:nvCxnSpPr>
          <p:cNvPr id="12" name="Curved Connector 11"/>
          <p:cNvCxnSpPr>
            <a:stCxn id="4" idx="0"/>
            <a:endCxn id="9" idx="0"/>
          </p:cNvCxnSpPr>
          <p:nvPr/>
        </p:nvCxnSpPr>
        <p:spPr>
          <a:xfrm rot="5400000" flipH="1" flipV="1">
            <a:off x="3657600" y="1828800"/>
            <a:ext cx="12700" cy="2743200"/>
          </a:xfrm>
          <a:prstGeom prst="curvedConnector3">
            <a:avLst>
              <a:gd name="adj1" fmla="val 6784616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6400800" y="1980892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58000" y="205740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7162800" y="2057400"/>
            <a:ext cx="16002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“</a:t>
            </a:r>
            <a:r>
              <a:rPr lang="en-US" sz="2800" dirty="0" smtClean="0"/>
              <a:t>context”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2400" y="3505200"/>
            <a:ext cx="8382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UNSAT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endCxn id="23" idx="3"/>
          </p:cNvCxnSpPr>
          <p:nvPr/>
        </p:nvCxnSpPr>
        <p:spPr>
          <a:xfrm flipH="1">
            <a:off x="990600" y="38100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3400" y="3048000"/>
            <a:ext cx="762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unsat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819400" y="2590800"/>
            <a:ext cx="4932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sat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DPLL(T)-Based SMT Solver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2004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cxnSp>
        <p:nvCxnSpPr>
          <p:cNvPr id="10" name="Straight Arrow Connector 9"/>
          <p:cNvCxnSpPr>
            <a:stCxn id="20" idx="2"/>
            <a:endCxn id="4" idx="0"/>
          </p:cNvCxnSpPr>
          <p:nvPr/>
        </p:nvCxnSpPr>
        <p:spPr>
          <a:xfrm>
            <a:off x="2209800" y="2094131"/>
            <a:ext cx="76200" cy="1106269"/>
          </a:xfrm>
          <a:prstGeom prst="straightConnector1">
            <a:avLst/>
          </a:prstGeom>
          <a:ln w="25400">
            <a:solidFill>
              <a:schemeClr val="tx1">
                <a:alpha val="2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8200" y="1447800"/>
            <a:ext cx="2743200" cy="646331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solidFill>
              <a:schemeClr val="tx1">
                <a:alpha val="2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f(a) =5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  f(b)=f(c)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f(a)≥10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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read( B, 5 )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Times New Roman"/>
                <a:cs typeface="Times New Roman"/>
              </a:rPr>
              <a:t>≤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f(c)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32004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295400" y="2209800"/>
            <a:ext cx="4953000" cy="3276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Right Brace 18"/>
          <p:cNvSpPr/>
          <p:nvPr/>
        </p:nvSpPr>
        <p:spPr>
          <a:xfrm>
            <a:off x="3657600" y="144780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14800" y="1524308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G</a:t>
            </a:r>
            <a:endParaRPr lang="en-US" sz="2800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Curved Connector 11"/>
          <p:cNvCxnSpPr>
            <a:stCxn id="4" idx="0"/>
            <a:endCxn id="9" idx="0"/>
          </p:cNvCxnSpPr>
          <p:nvPr/>
        </p:nvCxnSpPr>
        <p:spPr>
          <a:xfrm rot="5400000" flipH="1" flipV="1">
            <a:off x="3657600" y="1828800"/>
            <a:ext cx="12700" cy="2743200"/>
          </a:xfrm>
          <a:prstGeom prst="curvedConnector3">
            <a:avLst>
              <a:gd name="adj1" fmla="val 6784616"/>
            </a:avLst>
          </a:prstGeom>
          <a:ln w="25400">
            <a:solidFill>
              <a:schemeClr val="tx1">
                <a:alpha val="2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2400" y="3505200"/>
            <a:ext cx="838200" cy="609600"/>
          </a:xfrm>
          <a:prstGeom prst="rect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UNSAT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4" name="Straight Arrow Connector 23"/>
          <p:cNvCxnSpPr>
            <a:endCxn id="23" idx="3"/>
          </p:cNvCxnSpPr>
          <p:nvPr/>
        </p:nvCxnSpPr>
        <p:spPr>
          <a:xfrm flipH="1">
            <a:off x="990600" y="3810000"/>
            <a:ext cx="533400" cy="0"/>
          </a:xfrm>
          <a:prstGeom prst="straightConnector1">
            <a:avLst/>
          </a:prstGeom>
          <a:ln w="25400">
            <a:solidFill>
              <a:schemeClr val="tx1">
                <a:alpha val="2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477000" y="3581400"/>
            <a:ext cx="838200" cy="609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9" idx="3"/>
            <a:endCxn id="25" idx="1"/>
          </p:cNvCxnSpPr>
          <p:nvPr/>
        </p:nvCxnSpPr>
        <p:spPr>
          <a:xfrm>
            <a:off x="5791200" y="38862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9" idx="2"/>
            <a:endCxn id="4" idx="2"/>
          </p:cNvCxnSpPr>
          <p:nvPr/>
        </p:nvCxnSpPr>
        <p:spPr>
          <a:xfrm rot="5400000">
            <a:off x="3657600" y="3200400"/>
            <a:ext cx="12700" cy="2743200"/>
          </a:xfrm>
          <a:prstGeom prst="curvedConnector3">
            <a:avLst>
              <a:gd name="adj1" fmla="val 368308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0" y="4876800"/>
            <a:ext cx="16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T-inconsistent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943600" y="3124200"/>
            <a:ext cx="1453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T-consistent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105400" y="2057400"/>
            <a:ext cx="12192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f(a) =5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ea typeface="Segoe UI" pitchFamily="34" charset="0"/>
                <a:cs typeface="Segoe UI" pitchFamily="34" charset="0"/>
              </a:rPr>
              <a:t>f(a)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≥</a:t>
            </a:r>
            <a:r>
              <a:rPr lang="en-US" dirty="0" smtClean="0">
                <a:solidFill>
                  <a:srgbClr val="FF0000"/>
                </a:solidFill>
                <a:ea typeface="Segoe UI" pitchFamily="34" charset="0"/>
                <a:cs typeface="Segoe UI" pitchFamily="34" charset="0"/>
              </a:rPr>
              <a:t>10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6" name="Right Brace 35"/>
          <p:cNvSpPr/>
          <p:nvPr/>
        </p:nvSpPr>
        <p:spPr>
          <a:xfrm>
            <a:off x="6400800" y="1980892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858000" y="205740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" y="5029200"/>
            <a:ext cx="228600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f(a)</a:t>
            </a:r>
            <a:r>
              <a:rPr lang="en-US" dirty="0" smtClean="0">
                <a:solidFill>
                  <a:srgbClr val="FF0000"/>
                </a:solidFill>
              </a:rPr>
              <a:t> =5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 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Segoe UI" pitchFamily="34" charset="0"/>
                <a:cs typeface="Segoe UI" pitchFamily="34" charset="0"/>
                <a:sym typeface="Symbol"/>
              </a:rPr>
              <a:t>f(a)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≥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Segoe UI" pitchFamily="34" charset="0"/>
                <a:cs typeface="Segoe UI" pitchFamily="34" charset="0"/>
              </a:rPr>
              <a:t>10</a:t>
            </a:r>
            <a:endParaRPr lang="en-US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SMT + Quantified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SMT solvers have </a:t>
            </a:r>
            <a:r>
              <a:rPr lang="en-US" dirty="0" smtClean="0">
                <a:solidFill>
                  <a:srgbClr val="FF0000"/>
                </a:solidFill>
              </a:rPr>
              <a:t>limited support </a:t>
            </a:r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First-order universally </a:t>
            </a:r>
            <a:r>
              <a:rPr lang="en-US" dirty="0" smtClean="0">
                <a:solidFill>
                  <a:srgbClr val="FF0000"/>
                </a:solidFill>
              </a:rPr>
              <a:t>quantified formulas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Used in an increasing number of applications, for:</a:t>
            </a:r>
          </a:p>
          <a:p>
            <a:pPr lvl="1"/>
            <a:r>
              <a:rPr lang="en-US" dirty="0" smtClean="0"/>
              <a:t>Defining axioms for symbols not supported natively</a:t>
            </a:r>
          </a:p>
          <a:p>
            <a:pPr lvl="1"/>
            <a:r>
              <a:rPr lang="en-US" dirty="0" smtClean="0"/>
              <a:t>Encoding frame axioms, transition systems, …</a:t>
            </a:r>
          </a:p>
          <a:p>
            <a:pPr lvl="1"/>
            <a:r>
              <a:rPr lang="en-US" dirty="0" smtClean="0"/>
              <a:t>Universally quantified conjectures</a:t>
            </a:r>
          </a:p>
          <a:p>
            <a:r>
              <a:rPr lang="en-US" dirty="0" smtClean="0"/>
              <a:t>When universally quantified formulas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are present, </a:t>
            </a:r>
            <a:r>
              <a:rPr lang="en-US" dirty="0" smtClean="0"/>
              <a:t> </a:t>
            </a:r>
            <a:r>
              <a:rPr lang="en-US" dirty="0" smtClean="0"/>
              <a:t>problem is generally </a:t>
            </a:r>
            <a:r>
              <a:rPr lang="en-US" dirty="0" err="1" smtClean="0">
                <a:solidFill>
                  <a:srgbClr val="FF0000"/>
                </a:solidFill>
              </a:rPr>
              <a:t>undecidable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Approaches </a:t>
            </a:r>
            <a:r>
              <a:rPr lang="en-US" dirty="0" smtClean="0"/>
              <a:t>for G </a:t>
            </a:r>
            <a:r>
              <a:rPr lang="en-US" dirty="0" smtClean="0">
                <a:sym typeface="Symbol"/>
              </a:rPr>
              <a:t> </a:t>
            </a:r>
            <a:r>
              <a:rPr lang="en-US" dirty="0" smtClean="0"/>
              <a:t>Q in SMT </a:t>
            </a:r>
            <a:r>
              <a:rPr lang="en-US" dirty="0" smtClean="0"/>
              <a:t>are usually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heuristic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05000" y="2209800"/>
            <a:ext cx="3586898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f(a) =5</a:t>
            </a:r>
            <a:r>
              <a:rPr lang="en-US" sz="2400" dirty="0" smtClean="0">
                <a:sym typeface="Symbol"/>
              </a:rPr>
              <a:t>  f(b)=f(c)</a:t>
            </a:r>
            <a:endParaRPr lang="en-US" sz="2400" dirty="0" smtClean="0"/>
          </a:p>
          <a:p>
            <a:pPr algn="ctr"/>
            <a:r>
              <a:rPr lang="en-US" sz="2400" dirty="0" smtClean="0">
                <a:latin typeface="+mj-lt"/>
                <a:ea typeface="Segoe UI" pitchFamily="34" charset="0"/>
                <a:cs typeface="Segoe UI" pitchFamily="34" charset="0"/>
              </a:rPr>
              <a:t>f(a)≥10 </a:t>
            </a:r>
            <a:r>
              <a:rPr lang="en-US" sz="2400" dirty="0" smtClean="0">
                <a:sym typeface="Symbol"/>
              </a:rPr>
              <a:t></a:t>
            </a:r>
            <a:r>
              <a:rPr lang="en-US" sz="2400" dirty="0" smtClean="0"/>
              <a:t> read( B, 5 ) </a:t>
            </a:r>
            <a:r>
              <a:rPr lang="en-US" sz="2400" dirty="0" smtClean="0">
                <a:latin typeface="Times New Roman"/>
                <a:cs typeface="Times New Roman"/>
              </a:rPr>
              <a:t>≤ </a:t>
            </a:r>
            <a:r>
              <a:rPr lang="en-US" sz="2400" dirty="0" smtClean="0"/>
              <a:t>f(c)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sym typeface="Symbol"/>
              </a:rPr>
              <a:t> x. f(x) &lt; 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5486400" y="2209800"/>
            <a:ext cx="3810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24384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486400" y="3048000"/>
            <a:ext cx="3810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867400" y="2971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SMT Solver + Quantified Formulas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2672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553200" y="29718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Quantifiers Module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3" idx="2"/>
            <a:endCxn id="11" idx="0"/>
          </p:cNvCxnSpPr>
          <p:nvPr/>
        </p:nvCxnSpPr>
        <p:spPr>
          <a:xfrm>
            <a:off x="7391400" y="1680865"/>
            <a:ext cx="76200" cy="129093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1219200"/>
            <a:ext cx="16764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ym typeface="Symbol"/>
              </a:rPr>
              <a:t> x. f(x) &lt; 0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295400" y="1981200"/>
            <a:ext cx="7543800" cy="2743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SMT solver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4" idx="2"/>
          </p:cNvCxnSpPr>
          <p:nvPr/>
        </p:nvCxnSpPr>
        <p:spPr>
          <a:xfrm>
            <a:off x="2209800" y="1865531"/>
            <a:ext cx="76200" cy="11062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1219200"/>
            <a:ext cx="27432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f(a) =5</a:t>
            </a:r>
            <a:r>
              <a:rPr lang="en-US" dirty="0" smtClean="0">
                <a:sym typeface="Symbol"/>
              </a:rPr>
              <a:t>  f(b)=f(c)</a:t>
            </a:r>
            <a:endParaRPr lang="en-US" dirty="0" smtClean="0"/>
          </a:p>
          <a:p>
            <a:pPr algn="ctr"/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f(a)≥10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read( B, 5 ) </a:t>
            </a:r>
            <a:r>
              <a:rPr lang="en-US" dirty="0" smtClean="0">
                <a:latin typeface="Times New Roman"/>
                <a:cs typeface="Times New Roman"/>
              </a:rPr>
              <a:t>≤ </a:t>
            </a:r>
            <a:r>
              <a:rPr lang="en-US" dirty="0" smtClean="0"/>
              <a:t>f(c)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3657600" y="121920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1295708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8229600" y="114300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534400" y="121920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SMT Solver + Quantified Formulas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SAT Solver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4267200" y="2971800"/>
            <a:ext cx="1524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Ground</a:t>
            </a:r>
          </a:p>
          <a:p>
            <a:pPr algn="ctr"/>
            <a:r>
              <a:rPr lang="en-US" sz="2800" dirty="0" smtClean="0"/>
              <a:t>Theory Solvers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553200" y="2971800"/>
            <a:ext cx="182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Quantifiers Module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3" idx="2"/>
            <a:endCxn id="11" idx="0"/>
          </p:cNvCxnSpPr>
          <p:nvPr/>
        </p:nvCxnSpPr>
        <p:spPr>
          <a:xfrm>
            <a:off x="7391400" y="1680865"/>
            <a:ext cx="76200" cy="1290935"/>
          </a:xfrm>
          <a:prstGeom prst="straightConnector1">
            <a:avLst/>
          </a:prstGeom>
          <a:ln w="25400">
            <a:solidFill>
              <a:schemeClr val="tx1">
                <a:alpha val="2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1219200"/>
            <a:ext cx="1676400" cy="461665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solidFill>
              <a:schemeClr val="tx1">
                <a:alpha val="2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sym typeface="Symbol"/>
              </a:rPr>
              <a:t> x. f(x) &lt; 0</a:t>
            </a:r>
            <a:endParaRPr lang="en-US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95400" y="1981200"/>
            <a:ext cx="7543800" cy="2743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4" idx="2"/>
          </p:cNvCxnSpPr>
          <p:nvPr/>
        </p:nvCxnSpPr>
        <p:spPr>
          <a:xfrm>
            <a:off x="2209800" y="1865531"/>
            <a:ext cx="76200" cy="11062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1219200"/>
            <a:ext cx="27432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f(a) =5</a:t>
            </a:r>
            <a:r>
              <a:rPr lang="en-US" dirty="0" smtClean="0">
                <a:sym typeface="Symbol"/>
              </a:rPr>
              <a:t> 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f(b)=f(c)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f(a)≥10 </a:t>
            </a:r>
            <a:r>
              <a:rPr lang="en-US" dirty="0" smtClean="0">
                <a:sym typeface="Symbol"/>
              </a:rPr>
              <a:t></a:t>
            </a:r>
            <a:r>
              <a:rPr lang="en-US" dirty="0" smtClean="0"/>
              <a:t> read( B, 5 ) </a:t>
            </a:r>
            <a:r>
              <a:rPr lang="en-US" dirty="0" smtClean="0">
                <a:latin typeface="Times New Roman"/>
                <a:cs typeface="Times New Roman"/>
              </a:rPr>
              <a:t>≤ </a:t>
            </a:r>
            <a:r>
              <a:rPr lang="en-US" dirty="0" smtClean="0"/>
              <a:t>f(c)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3657600" y="121920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1295708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ight Brace 27"/>
          <p:cNvSpPr/>
          <p:nvPr/>
        </p:nvSpPr>
        <p:spPr>
          <a:xfrm>
            <a:off x="5638800" y="1980892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6000" y="205740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8229600" y="1143000"/>
            <a:ext cx="381000" cy="685800"/>
          </a:xfrm>
          <a:prstGeom prst="rightBrace">
            <a:avLst/>
          </a:prstGeom>
          <a:ln>
            <a:solidFill>
              <a:schemeClr val="accent1">
                <a:shade val="95000"/>
                <a:satMod val="10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534400" y="121920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Q</a:t>
            </a:r>
            <a:endParaRPr lang="en-US" sz="2800" dirty="0">
              <a:solidFill>
                <a:schemeClr val="bg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Curved Connector 19"/>
          <p:cNvCxnSpPr>
            <a:stCxn id="4" idx="0"/>
            <a:endCxn id="9" idx="0"/>
          </p:cNvCxnSpPr>
          <p:nvPr/>
        </p:nvCxnSpPr>
        <p:spPr>
          <a:xfrm rot="5400000" flipH="1" flipV="1">
            <a:off x="3657600" y="1600200"/>
            <a:ext cx="12700" cy="2743200"/>
          </a:xfrm>
          <a:prstGeom prst="curvedConnector3">
            <a:avLst>
              <a:gd name="adj1" fmla="val 368308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43400" y="2057400"/>
            <a:ext cx="12192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f(a) </a:t>
            </a:r>
            <a:r>
              <a:rPr lang="en-US" dirty="0" smtClean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≥10</a:t>
            </a:r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ea typeface="Segoe UI" pitchFamily="34" charset="0"/>
                <a:cs typeface="Segoe UI" pitchFamily="34" charset="0"/>
              </a:rPr>
              <a:t>f(b)=f(c)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382000" cy="1752599"/>
          </a:xfrm>
        </p:spPr>
        <p:txBody>
          <a:bodyPr>
            <a:normAutofit/>
          </a:bodyPr>
          <a:lstStyle/>
          <a:p>
            <a:r>
              <a:rPr lang="en-US" dirty="0" smtClean="0"/>
              <a:t>Find </a:t>
            </a:r>
            <a:r>
              <a:rPr lang="en-US" dirty="0" smtClean="0"/>
              <a:t>(T-consistent) context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endParaRPr lang="en-US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9651</TotalTime>
  <Words>2049</Words>
  <Application>Microsoft Office PowerPoint</Application>
  <PresentationFormat>On-screen Show (4:3)</PresentationFormat>
  <Paragraphs>586</Paragraphs>
  <Slides>36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Finding Conflicting Instances of Quantified Formulas in SMT</vt:lpstr>
      <vt:lpstr>Outline of Talk</vt:lpstr>
      <vt:lpstr>Satisfiability Modulo Theories (SMT)</vt:lpstr>
      <vt:lpstr>DPLL(T)-Based SMT Solver</vt:lpstr>
      <vt:lpstr>DPLL(T)-Based SMT Solver</vt:lpstr>
      <vt:lpstr>DPLL(T)-Based SMT Solver</vt:lpstr>
      <vt:lpstr>SMT + Quantified Formulas</vt:lpstr>
      <vt:lpstr>SMT Solver + Quantified Formulas</vt:lpstr>
      <vt:lpstr>SMT Solver + Quantified Formulas</vt:lpstr>
      <vt:lpstr>SMT Solver + Quantified Formulas</vt:lpstr>
      <vt:lpstr>Quantifier Instantiation</vt:lpstr>
      <vt:lpstr>Instantiation-Based Approaches</vt:lpstr>
      <vt:lpstr>Motivation</vt:lpstr>
      <vt:lpstr>Ground Theories : Conflicts</vt:lpstr>
      <vt:lpstr>Ground Theories : Conflicts</vt:lpstr>
      <vt:lpstr>Quantifiers : Heuristic Instantiation?</vt:lpstr>
      <vt:lpstr>Quantifiers : Heuristic Instantiation?</vt:lpstr>
      <vt:lpstr>Conflicting Instances</vt:lpstr>
      <vt:lpstr>Conflict-Based Instantiation</vt:lpstr>
      <vt:lpstr>Limit of Approach</vt:lpstr>
      <vt:lpstr>E-matching vs Conflicting Instances</vt:lpstr>
      <vt:lpstr>E-matching vs Conflicting Instances</vt:lpstr>
      <vt:lpstr>E-matching vs Conflicting Instances</vt:lpstr>
      <vt:lpstr>E-matching vs Conflicting Instances</vt:lpstr>
      <vt:lpstr>Equality-Inducing Instances</vt:lpstr>
      <vt:lpstr>Equality-Inducing Instances</vt:lpstr>
      <vt:lpstr>Instantiation Strategy</vt:lpstr>
      <vt:lpstr>Experimental Results</vt:lpstr>
      <vt:lpstr>UNSAT Benchmarks Solved</vt:lpstr>
      <vt:lpstr># Instantiations for Solved Benchmarks</vt:lpstr>
      <vt:lpstr>Instances Produced</vt:lpstr>
      <vt:lpstr>Details on Solved Problems</vt:lpstr>
      <vt:lpstr>Competitions : CASC J7</vt:lpstr>
      <vt:lpstr>Competitions : SMT COMP 2014</vt:lpstr>
      <vt:lpstr>Summary and Future Work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Conflicting Instances of Quantified Formulas in SMT</dc:title>
  <dc:creator>Andy</dc:creator>
  <cp:lastModifiedBy>Andy</cp:lastModifiedBy>
  <cp:revision>748</cp:revision>
  <dcterms:created xsi:type="dcterms:W3CDTF">2014-06-29T18:09:16Z</dcterms:created>
  <dcterms:modified xsi:type="dcterms:W3CDTF">2014-10-23T09:32:46Z</dcterms:modified>
</cp:coreProperties>
</file>