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256" r:id="rId2"/>
    <p:sldId id="517" r:id="rId3"/>
    <p:sldId id="573" r:id="rId4"/>
    <p:sldId id="518" r:id="rId5"/>
    <p:sldId id="511" r:id="rId6"/>
    <p:sldId id="601" r:id="rId7"/>
    <p:sldId id="602" r:id="rId8"/>
    <p:sldId id="579" r:id="rId9"/>
    <p:sldId id="611" r:id="rId10"/>
    <p:sldId id="580" r:id="rId11"/>
    <p:sldId id="581" r:id="rId12"/>
    <p:sldId id="582" r:id="rId13"/>
    <p:sldId id="603" r:id="rId14"/>
    <p:sldId id="584" r:id="rId15"/>
    <p:sldId id="615" r:id="rId16"/>
    <p:sldId id="616" r:id="rId17"/>
    <p:sldId id="585" r:id="rId18"/>
    <p:sldId id="623" r:id="rId19"/>
    <p:sldId id="624" r:id="rId20"/>
    <p:sldId id="625" r:id="rId21"/>
    <p:sldId id="626" r:id="rId22"/>
    <p:sldId id="627" r:id="rId23"/>
    <p:sldId id="629" r:id="rId24"/>
    <p:sldId id="630" r:id="rId25"/>
    <p:sldId id="617" r:id="rId26"/>
    <p:sldId id="618" r:id="rId27"/>
    <p:sldId id="619" r:id="rId28"/>
    <p:sldId id="634" r:id="rId29"/>
    <p:sldId id="620" r:id="rId30"/>
    <p:sldId id="632" r:id="rId31"/>
    <p:sldId id="606" r:id="rId32"/>
    <p:sldId id="597" r:id="rId33"/>
    <p:sldId id="598" r:id="rId34"/>
    <p:sldId id="591" r:id="rId35"/>
    <p:sldId id="599" r:id="rId36"/>
    <p:sldId id="600" r:id="rId37"/>
    <p:sldId id="57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saf" initials="A.M." lastIdx="36" clrIdx="0"/>
  <p:cmAuthor id="1" name="Guy" initials="G" lastIdx="0" clrIdx="1"/>
  <p:cmAuthor id="2" name="geraw" initials="g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CE1"/>
    <a:srgbClr val="FE0000"/>
    <a:srgbClr val="6699FF"/>
    <a:srgbClr val="CC0000"/>
    <a:srgbClr val="FFC637"/>
    <a:srgbClr val="00FF00"/>
    <a:srgbClr val="FBF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0" autoAdjust="0"/>
    <p:restoredTop sz="96433" autoAdjust="0"/>
  </p:normalViewPr>
  <p:slideViewPr>
    <p:cSldViewPr>
      <p:cViewPr varScale="1">
        <p:scale>
          <a:sx n="85" d="100"/>
          <a:sy n="85" d="100"/>
        </p:scale>
        <p:origin x="139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25636-2992-424C-B232-382C47FA6BB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2839D-639D-4906-A73A-C3FBF3BF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7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E9CBA-FDB1-4A0F-94E0-8EC77C476E4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5E766-A110-4AE3-88D4-42A86ADAE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0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41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73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6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07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57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7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1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6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3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40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88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40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1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1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8146C-0199-4A0C-9024-6A4CAE9DF265}" type="datetime1">
              <a:rPr lang="en-US" smtClean="0"/>
              <a:t>5/10/2016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14A46-885A-4EEE-B101-81C678D203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D9BF7B-6C80-4013-9634-53995E2919F6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14A46-885A-4EEE-B101-81C678D2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E9766-DC95-41C1-8D85-70B5AF921E4C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14A46-885A-4EEE-B101-81C678D2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7206A-EEC8-493A-840E-FE46C6A384A0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14A46-885A-4EEE-B101-81C678D2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EA12B-EDD2-4B54-87B1-0F8E0688CC10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14A46-885A-4EEE-B101-81C678D203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86A8F-8D8D-465B-BF15-87F182E2E175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14A46-885A-4EEE-B101-81C678D2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AB041-1B37-48D1-98F7-210ECB7936A8}" type="datetime1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14A46-885A-4EEE-B101-81C678D2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6DF6B-B9D0-4200-A68A-127DB6540D5B}" type="datetime1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14A46-885A-4EEE-B101-81C678D2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B5DDC-13CF-4F06-AEB9-286C1588734D}" type="datetime1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14A46-885A-4EEE-B101-81C678D203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8087A-8D45-4DBD-B98C-9CC3690147B4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14A46-885A-4EEE-B101-81C678D2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7E797A-A345-4D1B-9929-B2F3B1A6E3F3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14A46-885A-4EEE-B101-81C678D203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6ECC6F-85AC-429B-970E-EB0C3A411B0D}" type="datetime1">
              <a:rPr lang="en-US" smtClean="0"/>
              <a:t>5/10/2016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F14A46-885A-4EEE-B101-81C678D2032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20.png"/><Relationship Id="rId1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1.png"/><Relationship Id="rId7" Type="http://schemas.openxmlformats.org/officeDocument/2006/relationships/image" Target="../media/image3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0" Type="http://schemas.openxmlformats.org/officeDocument/2006/relationships/image" Target="../media/image15.png"/><Relationship Id="rId4" Type="http://schemas.openxmlformats.org/officeDocument/2006/relationships/image" Target="../media/image141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29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55.png"/><Relationship Id="rId21" Type="http://schemas.openxmlformats.org/officeDocument/2006/relationships/image" Target="../media/image82.png"/><Relationship Id="rId7" Type="http://schemas.openxmlformats.org/officeDocument/2006/relationships/image" Target="../media/image59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72.png"/><Relationship Id="rId5" Type="http://schemas.openxmlformats.org/officeDocument/2006/relationships/image" Target="../media/image57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56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7" Type="http://schemas.openxmlformats.org/officeDocument/2006/relationships/image" Target="../media/image84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860.png"/><Relationship Id="rId7" Type="http://schemas.openxmlformats.org/officeDocument/2006/relationships/image" Target="../media/image90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10" Type="http://schemas.openxmlformats.org/officeDocument/2006/relationships/image" Target="../media/image93.png"/><Relationship Id="rId4" Type="http://schemas.openxmlformats.org/officeDocument/2006/relationships/image" Target="../media/image870.png"/><Relationship Id="rId9" Type="http://schemas.openxmlformats.org/officeDocument/2006/relationships/image" Target="../media/image9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838200"/>
            <a:ext cx="8229600" cy="145097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Lazy Proofs for </a:t>
            </a:r>
            <a:br>
              <a:rPr lang="en-US" sz="4400" dirty="0" smtClean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</a:rPr>
              <a:t>DPLL(T)-Based SMT Solvers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971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u="sng" dirty="0" smtClean="0">
                <a:solidFill>
                  <a:srgbClr val="0070C0"/>
                </a:solidFill>
              </a:rPr>
              <a:t>Guy </a:t>
            </a:r>
            <a:r>
              <a:rPr lang="en-US" sz="2400" u="sng" dirty="0">
                <a:solidFill>
                  <a:srgbClr val="0070C0"/>
                </a:solidFill>
              </a:rPr>
              <a:t>Katz</a:t>
            </a:r>
            <a:r>
              <a:rPr lang="en-US" sz="2400" dirty="0">
                <a:solidFill>
                  <a:srgbClr val="0070C0"/>
                </a:solidFill>
              </a:rPr>
              <a:t>, Clark Barrett,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Cesare </a:t>
            </a:r>
            <a:r>
              <a:rPr lang="en-US" sz="2400" dirty="0" err="1" smtClean="0">
                <a:solidFill>
                  <a:srgbClr val="0070C0"/>
                </a:solidFill>
              </a:rPr>
              <a:t>Tinelli</a:t>
            </a:r>
            <a:r>
              <a:rPr lang="en-US" sz="2400" dirty="0" smtClean="0">
                <a:solidFill>
                  <a:srgbClr val="0070C0"/>
                </a:solidFill>
              </a:rPr>
              <a:t>, Andrew Reynolds, Liana </a:t>
            </a:r>
            <a:r>
              <a:rPr lang="en-US" sz="2400" dirty="0" err="1" smtClean="0">
                <a:solidFill>
                  <a:srgbClr val="0070C0"/>
                </a:solidFill>
              </a:rPr>
              <a:t>Hadarean</a:t>
            </a:r>
            <a:endParaRPr lang="en-US" sz="2400" u="sng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76400" y="4493478"/>
            <a:ext cx="1537600" cy="2364522"/>
            <a:chOff x="1902496" y="4493478"/>
            <a:chExt cx="1537600" cy="2364522"/>
          </a:xfrm>
        </p:grpSpPr>
        <p:sp>
          <p:nvSpPr>
            <p:cNvPr id="9" name="TextBox 8"/>
            <p:cNvSpPr txBox="1"/>
            <p:nvPr/>
          </p:nvSpPr>
          <p:spPr>
            <a:xfrm>
              <a:off x="1902496" y="4493478"/>
              <a:ext cx="1537600" cy="83099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Stanford </a:t>
              </a:r>
              <a:br>
                <a:rPr lang="en-US" sz="2400" dirty="0" smtClean="0">
                  <a:solidFill>
                    <a:srgbClr val="000000"/>
                  </a:solidFill>
                </a:rPr>
              </a:br>
              <a:r>
                <a:rPr lang="en-US" sz="2400" dirty="0" smtClean="0">
                  <a:solidFill>
                    <a:srgbClr val="000000"/>
                  </a:solidFill>
                </a:rPr>
                <a:t>University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4" name="Picture 2" descr="Image resul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40" y="5324475"/>
              <a:ext cx="1536713" cy="1533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AutoShape 6" descr="Image result for synopsy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921847" y="4493478"/>
            <a:ext cx="2153154" cy="2357527"/>
            <a:chOff x="4172835" y="4493478"/>
            <a:chExt cx="2153154" cy="23575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3" y="5331470"/>
              <a:ext cx="1050016" cy="151953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172835" y="4493478"/>
              <a:ext cx="2153154" cy="83099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The University</a:t>
              </a:r>
              <a:br>
                <a:rPr lang="en-US" sz="2400" dirty="0" smtClean="0">
                  <a:solidFill>
                    <a:srgbClr val="000000"/>
                  </a:solidFill>
                </a:rPr>
              </a:br>
              <a:r>
                <a:rPr lang="en-US" sz="2400" dirty="0" smtClean="0">
                  <a:solidFill>
                    <a:srgbClr val="000000"/>
                  </a:solidFill>
                </a:rPr>
                <a:t>of Iowa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82847" y="4862810"/>
            <a:ext cx="1903953" cy="1437353"/>
            <a:chOff x="6706647" y="4862810"/>
            <a:chExt cx="1903953" cy="1437353"/>
          </a:xfrm>
        </p:grpSpPr>
        <p:pic>
          <p:nvPicPr>
            <p:cNvPr id="1032" name="Picture 8" descr="Image result for synopsy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6647" y="5882311"/>
              <a:ext cx="1903953" cy="417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898639" y="4862810"/>
              <a:ext cx="1519968" cy="461665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Synopsys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7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371600"/>
                <a:ext cx="7498080" cy="4724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Input clauses (CNF):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∨~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∨~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latin typeface="Cambria Math" panose="02040503050406030204" pitchFamily="18" charset="0"/>
                  </a:rPr>
                </a:br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371600"/>
                <a:ext cx="7498080" cy="4724400"/>
              </a:xfrm>
              <a:blipFill rotWithShape="0">
                <a:blip r:embed="rId3"/>
                <a:stretch>
                  <a:fillRect t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DPLL: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9744" y="6333784"/>
            <a:ext cx="457200" cy="476250"/>
          </a:xfrm>
        </p:spPr>
        <p:txBody>
          <a:bodyPr/>
          <a:lstStyle/>
          <a:p>
            <a:fld id="{8BF14A46-885A-4EEE-B101-81C678D2032E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33778755"/>
                  </p:ext>
                </p:extLst>
              </p:nvPr>
            </p:nvGraphicFramePr>
            <p:xfrm>
              <a:off x="1245894" y="3196210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52800"/>
                    <a:gridCol w="914400"/>
                    <a:gridCol w="2130552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Propagate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33778755"/>
                  </p:ext>
                </p:extLst>
              </p:nvPr>
            </p:nvGraphicFramePr>
            <p:xfrm>
              <a:off x="1245894" y="3196210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52800"/>
                    <a:gridCol w="914400"/>
                    <a:gridCol w="2130552"/>
                  </a:tblGrid>
                  <a:tr h="3396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897" t="-5263" r="-473094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40909" t="-5263" r="-91818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64286" t="-5263" r="-1429" b="-2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66806017"/>
                  </p:ext>
                </p:extLst>
              </p:nvPr>
            </p:nvGraphicFramePr>
            <p:xfrm>
              <a:off x="1245894" y="3646786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52800"/>
                    <a:gridCol w="914400"/>
                    <a:gridCol w="2130552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Propagate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66806017"/>
                  </p:ext>
                </p:extLst>
              </p:nvPr>
            </p:nvGraphicFramePr>
            <p:xfrm>
              <a:off x="1245894" y="3646786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52800"/>
                    <a:gridCol w="914400"/>
                    <a:gridCol w="2130552"/>
                  </a:tblGrid>
                  <a:tr h="3396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897" t="-5357" r="-473094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0909" t="-5357" r="-91818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64286" t="-5357" r="-1429" b="-232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8043471"/>
                  </p:ext>
                </p:extLst>
              </p:nvPr>
            </p:nvGraphicFramePr>
            <p:xfrm>
              <a:off x="1245894" y="4097362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52800"/>
                    <a:gridCol w="914400"/>
                    <a:gridCol w="2130552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solidFill>
                              <a:srgbClr val="FF00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Conflict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8043471"/>
                  </p:ext>
                </p:extLst>
              </p:nvPr>
            </p:nvGraphicFramePr>
            <p:xfrm>
              <a:off x="1245894" y="4097362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52800"/>
                    <a:gridCol w="914400"/>
                    <a:gridCol w="2130552"/>
                  </a:tblGrid>
                  <a:tr h="3396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897" t="-5357" r="-473094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909" t="-5357" r="-91818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64286" t="-5357" r="-1429" b="-232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0556341"/>
                  </p:ext>
                </p:extLst>
              </p:nvPr>
            </p:nvGraphicFramePr>
            <p:xfrm>
              <a:off x="1245894" y="4547938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52800"/>
                    <a:gridCol w="914400"/>
                    <a:gridCol w="2130552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solidFill>
                              <a:srgbClr val="FF00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Explain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0556341"/>
                  </p:ext>
                </p:extLst>
              </p:nvPr>
            </p:nvGraphicFramePr>
            <p:xfrm>
              <a:off x="1245894" y="4547938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52800"/>
                    <a:gridCol w="914400"/>
                    <a:gridCol w="2130552"/>
                  </a:tblGrid>
                  <a:tr h="3396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897" t="-5357" r="-473094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40909" t="-5357" r="-91818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516667" t="-5357" r="-236667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264286" t="-5357" r="-1429" b="-232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54967841"/>
                  </p:ext>
                </p:extLst>
              </p:nvPr>
            </p:nvGraphicFramePr>
            <p:xfrm>
              <a:off x="1245894" y="4998514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55848"/>
                    <a:gridCol w="914400"/>
                    <a:gridCol w="2127504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solidFill>
                              <a:srgbClr val="FF00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Explain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∨~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54967841"/>
                  </p:ext>
                </p:extLst>
              </p:nvPr>
            </p:nvGraphicFramePr>
            <p:xfrm>
              <a:off x="1245894" y="4998514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55848"/>
                    <a:gridCol w="914400"/>
                    <a:gridCol w="2127504"/>
                  </a:tblGrid>
                  <a:tr h="3396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897" t="-3509" r="-473094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40835" t="-3509" r="-91470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517333" t="-3509" r="-236000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265330" t="-3509" r="-1433" b="-228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6522077"/>
                  </p:ext>
                </p:extLst>
              </p:nvPr>
            </p:nvGraphicFramePr>
            <p:xfrm>
              <a:off x="1245894" y="5449090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0608"/>
                    <a:gridCol w="914400"/>
                    <a:gridCol w="2142744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solidFill>
                              <a:srgbClr val="FF00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Learn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6522077"/>
                  </p:ext>
                </p:extLst>
              </p:nvPr>
            </p:nvGraphicFramePr>
            <p:xfrm>
              <a:off x="1245894" y="5449090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0608"/>
                    <a:gridCol w="914400"/>
                    <a:gridCol w="2142744"/>
                  </a:tblGrid>
                  <a:tr h="3396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897" t="-3509" r="-473094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41058" t="-3509" r="-92518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515333" t="-3509" r="-238000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262216" t="-3509" r="-1420" b="-228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23765125"/>
                  </p:ext>
                </p:extLst>
              </p:nvPr>
            </p:nvGraphicFramePr>
            <p:xfrm>
              <a:off x="1245894" y="5899666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0608"/>
                    <a:gridCol w="914400"/>
                    <a:gridCol w="2142744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solidFill>
                              <a:srgbClr val="FF00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err="1" smtClean="0"/>
                            <a:t>Backjump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23765125"/>
                  </p:ext>
                </p:extLst>
              </p:nvPr>
            </p:nvGraphicFramePr>
            <p:xfrm>
              <a:off x="1245894" y="5899666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0608"/>
                    <a:gridCol w="914400"/>
                    <a:gridCol w="2142744"/>
                  </a:tblGrid>
                  <a:tr h="3396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897" t="-3509" r="-473094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41058" t="-3509" r="-92518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515333" t="-3509" r="-238000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err="1" smtClean="0"/>
                            <a:t>Backjump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8594356"/>
                  </p:ext>
                </p:extLst>
              </p:nvPr>
            </p:nvGraphicFramePr>
            <p:xfrm>
              <a:off x="1245894" y="6350242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Propagate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∨~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8594356"/>
                  </p:ext>
                </p:extLst>
              </p:nvPr>
            </p:nvGraphicFramePr>
            <p:xfrm>
              <a:off x="1245894" y="6350242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897" t="-3571" r="-473094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40984" t="-3571" r="-92168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263248" t="-3571" r="-1425" b="-232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07592246"/>
                  </p:ext>
                </p:extLst>
              </p:nvPr>
            </p:nvGraphicFramePr>
            <p:xfrm>
              <a:off x="1245894" y="2750016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55849"/>
                    <a:gridCol w="914400"/>
                    <a:gridCol w="2127503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Decide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07592246"/>
                  </p:ext>
                </p:extLst>
              </p:nvPr>
            </p:nvGraphicFramePr>
            <p:xfrm>
              <a:off x="1245894" y="2750016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55849"/>
                    <a:gridCol w="914400"/>
                    <a:gridCol w="2127503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2"/>
                          <a:stretch>
                            <a:fillRect l="-40835" t="-5357" r="-91470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Decide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572346"/>
              </p:ext>
            </p:extLst>
          </p:nvPr>
        </p:nvGraphicFramePr>
        <p:xfrm>
          <a:off x="1245894" y="2059982"/>
          <a:ext cx="7756824" cy="579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59072"/>
                <a:gridCol w="3355849"/>
                <a:gridCol w="914400"/>
                <a:gridCol w="2127503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Partial Assignment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latin typeface="+mn-lt"/>
                          <a:cs typeface="Arial" panose="020B0604020202020204" pitchFamily="34" charset="0"/>
                        </a:rPr>
                        <a:t>Formula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Conflict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Rule Being Applied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46348" y="5456238"/>
                <a:ext cx="3276600" cy="1173162"/>
              </a:xfrm>
              <a:prstGeom prst="rect">
                <a:avLst/>
              </a:prstGeom>
              <a:solidFill>
                <a:srgbClr val="CEDCE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Clause: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∨~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is true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is false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48" y="5456238"/>
                <a:ext cx="3276600" cy="117316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46348" y="5449090"/>
                <a:ext cx="3276600" cy="1173162"/>
              </a:xfrm>
              <a:prstGeom prst="rect">
                <a:avLst/>
              </a:prstGeom>
              <a:solidFill>
                <a:srgbClr val="CEDCE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Conflict: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b="0" dirty="0" smtClean="0">
                    <a:solidFill>
                      <a:schemeClr val="tx1"/>
                    </a:solidFill>
                  </a:rPr>
                  <a:t>Not satisfied by assignment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48" y="5449090"/>
                <a:ext cx="3276600" cy="117316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546348" y="5456238"/>
            <a:ext cx="3276600" cy="1173162"/>
            <a:chOff x="3546348" y="5456238"/>
            <a:chExt cx="3276600" cy="1173162"/>
          </a:xfrm>
        </p:grpSpPr>
        <p:sp>
          <p:nvSpPr>
            <p:cNvPr id="18" name="Rectangle 17"/>
            <p:cNvSpPr/>
            <p:nvPr/>
          </p:nvSpPr>
          <p:spPr>
            <a:xfrm>
              <a:off x="3546348" y="5456238"/>
              <a:ext cx="3276600" cy="1173162"/>
            </a:xfrm>
            <a:prstGeom prst="rect">
              <a:avLst/>
            </a:prstGeom>
            <a:solidFill>
              <a:srgbClr val="CEDCE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982599" y="5621862"/>
              <a:ext cx="2404098" cy="928817"/>
              <a:chOff x="4068660" y="5621862"/>
              <a:chExt cx="2404098" cy="9288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060881" y="6087732"/>
                    <a:ext cx="313750" cy="462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400" dirty="0" smtClean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60881" y="6087732"/>
                    <a:ext cx="313750" cy="462947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13462" r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068660" y="5621862"/>
                    <a:ext cx="1061349" cy="462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40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8660" y="5621862"/>
                    <a:ext cx="1061349" cy="46294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/>
              <p:cNvCxnSpPr/>
              <p:nvPr/>
            </p:nvCxnSpPr>
            <p:spPr>
              <a:xfrm>
                <a:off x="4114380" y="6057252"/>
                <a:ext cx="220675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623140" y="5621862"/>
                    <a:ext cx="849618" cy="462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40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23140" y="5621862"/>
                    <a:ext cx="849618" cy="462947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6115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  <p:bldP spid="3" grpId="0" animBg="1"/>
      <p:bldP spid="3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DPLL: </a:t>
            </a:r>
            <a:r>
              <a:rPr lang="en-US" dirty="0" smtClean="0"/>
              <a:t>Example (</a:t>
            </a:r>
            <a:r>
              <a:rPr lang="en-US" dirty="0" err="1"/>
              <a:t>cnt’d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11240009"/>
                  </p:ext>
                </p:extLst>
              </p:nvPr>
            </p:nvGraphicFramePr>
            <p:xfrm>
              <a:off x="1288923" y="2171754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~</m:t>
                                </m:r>
                                <m:r>
                                  <a:rPr kumimoji="0"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16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Propagate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∨~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11240009"/>
                  </p:ext>
                </p:extLst>
              </p:nvPr>
            </p:nvGraphicFramePr>
            <p:xfrm>
              <a:off x="1288923" y="2171754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897" t="-5357" r="-473094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0984" t="-5357" r="-92168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63248" t="-5357" r="-1425" b="-214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855076"/>
              </p:ext>
            </p:extLst>
          </p:nvPr>
        </p:nvGraphicFramePr>
        <p:xfrm>
          <a:off x="1288923" y="1502028"/>
          <a:ext cx="7756824" cy="579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59072"/>
                <a:gridCol w="3355849"/>
                <a:gridCol w="914400"/>
                <a:gridCol w="2127503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Partial Assignment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latin typeface="+mn-lt"/>
                          <a:cs typeface="Arial" panose="020B0604020202020204" pitchFamily="34" charset="0"/>
                        </a:rPr>
                        <a:t>Formula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Conflict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Rule Being Applied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2493603"/>
                  </p:ext>
                </p:extLst>
              </p:nvPr>
            </p:nvGraphicFramePr>
            <p:xfrm>
              <a:off x="1288923" y="2597640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~</m:t>
                                </m:r>
                                <m:r>
                                  <a:rPr kumimoji="0"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~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Propagate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2493603"/>
                  </p:ext>
                </p:extLst>
              </p:nvPr>
            </p:nvGraphicFramePr>
            <p:xfrm>
              <a:off x="1288923" y="2597640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897" t="-5357" r="-473094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40984" t="-5357" r="-92168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63248" t="-5357" r="-1425" b="-214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18601676"/>
                  </p:ext>
                </p:extLst>
              </p:nvPr>
            </p:nvGraphicFramePr>
            <p:xfrm>
              <a:off x="1288923" y="3023526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~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~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kumimoji="0" lang="en-US" sz="16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Conflict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18601676"/>
                  </p:ext>
                </p:extLst>
              </p:nvPr>
            </p:nvGraphicFramePr>
            <p:xfrm>
              <a:off x="1288923" y="3023526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897" t="-3571" r="-473094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0984" t="-3571" r="-92168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63248" t="-3571" r="-1425" b="-232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96532782"/>
                  </p:ext>
                </p:extLst>
              </p:nvPr>
            </p:nvGraphicFramePr>
            <p:xfrm>
              <a:off x="1288923" y="3449412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~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~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kumimoji="0" lang="en-US" sz="16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Explain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96532782"/>
                  </p:ext>
                </p:extLst>
              </p:nvPr>
            </p:nvGraphicFramePr>
            <p:xfrm>
              <a:off x="1288923" y="3449412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897" t="-3571" r="-473094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984" t="-3571" r="-92168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516000" t="-3571" r="-237333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63248" t="-3571" r="-1425" b="-232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5955049"/>
                  </p:ext>
                </p:extLst>
              </p:nvPr>
            </p:nvGraphicFramePr>
            <p:xfrm>
              <a:off x="1288923" y="3875870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~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~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kumimoji="0" lang="en-US" sz="16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Explain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∨~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5955049"/>
                  </p:ext>
                </p:extLst>
              </p:nvPr>
            </p:nvGraphicFramePr>
            <p:xfrm>
              <a:off x="1288923" y="3875870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897" t="-3571" r="-473094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40984" t="-3571" r="-92168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516000" t="-3571" r="-237333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263248" t="-3571" r="-1425" b="-232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4066755"/>
                  </p:ext>
                </p:extLst>
              </p:nvPr>
            </p:nvGraphicFramePr>
            <p:xfrm>
              <a:off x="1288923" y="4301756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~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~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kumimoji="0" lang="en-US" sz="16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Explain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4066755"/>
                  </p:ext>
                </p:extLst>
              </p:nvPr>
            </p:nvGraphicFramePr>
            <p:xfrm>
              <a:off x="1288923" y="4301756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897" t="-3571" r="-473094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40984" t="-3571" r="-92168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516000" t="-3571" r="-237333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263248" t="-3571" r="-1425" b="-232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07806079"/>
                  </p:ext>
                </p:extLst>
              </p:nvPr>
            </p:nvGraphicFramePr>
            <p:xfrm>
              <a:off x="1288923" y="4727640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~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~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600" b="0" i="0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kumimoji="0" lang="en-US" sz="16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dirty="0" smtClean="0">
                                    <a:solidFill>
                                      <a:schemeClr val="tx1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Fail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07806079"/>
                  </p:ext>
                </p:extLst>
              </p:nvPr>
            </p:nvGraphicFramePr>
            <p:xfrm>
              <a:off x="1288923" y="4727640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3343656"/>
                    <a:gridCol w="914400"/>
                    <a:gridCol w="213969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897" t="-3571" r="-473094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40984" t="-3571" r="-92168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516000" t="-3571" r="-237333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Fail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6" name="Group 15"/>
          <p:cNvGrpSpPr/>
          <p:nvPr/>
        </p:nvGrpSpPr>
        <p:grpSpPr>
          <a:xfrm>
            <a:off x="3546348" y="5456238"/>
            <a:ext cx="3276600" cy="1173162"/>
            <a:chOff x="3546348" y="5456238"/>
            <a:chExt cx="3276600" cy="1173162"/>
          </a:xfrm>
        </p:grpSpPr>
        <p:sp>
          <p:nvSpPr>
            <p:cNvPr id="20" name="Rectangle 19"/>
            <p:cNvSpPr/>
            <p:nvPr/>
          </p:nvSpPr>
          <p:spPr>
            <a:xfrm>
              <a:off x="3546348" y="5456238"/>
              <a:ext cx="3276600" cy="1173162"/>
            </a:xfrm>
            <a:prstGeom prst="rect">
              <a:avLst/>
            </a:prstGeom>
            <a:solidFill>
              <a:srgbClr val="CEDCE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982599" y="5621862"/>
              <a:ext cx="2404098" cy="928817"/>
              <a:chOff x="4068660" y="5621862"/>
              <a:chExt cx="2404098" cy="9288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060881" y="6087732"/>
                    <a:ext cx="313750" cy="462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400" dirty="0" smtClean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60881" y="6087732"/>
                    <a:ext cx="313750" cy="46294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3462" r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4068660" y="5621862"/>
                    <a:ext cx="1061349" cy="462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40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8660" y="5621862"/>
                    <a:ext cx="1061349" cy="46294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/>
              <p:cNvCxnSpPr/>
              <p:nvPr/>
            </p:nvCxnSpPr>
            <p:spPr>
              <a:xfrm>
                <a:off x="4114380" y="6057252"/>
                <a:ext cx="220675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23140" y="5621862"/>
                    <a:ext cx="849618" cy="462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40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23140" y="5621862"/>
                    <a:ext cx="849618" cy="462947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897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371600"/>
                <a:ext cx="7498080" cy="4724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Input clauses: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∨~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∨~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371600"/>
                <a:ext cx="7498080" cy="4724400"/>
              </a:xfrm>
              <a:blipFill rotWithShape="0">
                <a:blip r:embed="rId3"/>
                <a:stretch>
                  <a:fillRect t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Constructing a Proof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60030" y="5563369"/>
                <a:ext cx="365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030" y="5563369"/>
                <a:ext cx="36595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42823" y="5562600"/>
                <a:ext cx="1299837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23" y="5562600"/>
                <a:ext cx="1299837" cy="4624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89844" y="6091535"/>
                <a:ext cx="525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844" y="6091535"/>
                <a:ext cx="52599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70501" y="5067326"/>
                <a:ext cx="313750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501" y="5067326"/>
                <a:ext cx="313750" cy="462947"/>
              </a:xfrm>
              <a:prstGeom prst="rect">
                <a:avLst/>
              </a:prstGeom>
              <a:blipFill rotWithShape="0">
                <a:blip r:embed="rId7"/>
                <a:stretch>
                  <a:fillRect l="-13462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36195" y="5067326"/>
                <a:ext cx="1055845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∨~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195" y="5067326"/>
                <a:ext cx="1055845" cy="462947"/>
              </a:xfrm>
              <a:prstGeom prst="rect">
                <a:avLst/>
              </a:prstGeom>
              <a:blipFill rotWithShape="0">
                <a:blip r:embed="rId8"/>
                <a:stretch>
                  <a:fillRect l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78280" y="4601456"/>
                <a:ext cx="1061349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" y="4601456"/>
                <a:ext cx="1061349" cy="462947"/>
              </a:xfrm>
              <a:prstGeom prst="rect">
                <a:avLst/>
              </a:prstGeom>
              <a:blipFill rotWithShape="0">
                <a:blip r:embed="rId9"/>
                <a:stretch>
                  <a:fillRect l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1524000" y="5036846"/>
            <a:ext cx="22067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32760" y="4601456"/>
                <a:ext cx="849618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760" y="4601456"/>
                <a:ext cx="849618" cy="462947"/>
              </a:xfrm>
              <a:prstGeom prst="rect">
                <a:avLst/>
              </a:prstGeom>
              <a:blipFill rotWithShape="0">
                <a:blip r:embed="rId10"/>
                <a:stretch>
                  <a:fillRect l="-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45312" y="4794853"/>
                <a:ext cx="362902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312" y="4794853"/>
                <a:ext cx="362902" cy="462947"/>
              </a:xfrm>
              <a:prstGeom prst="rect">
                <a:avLst/>
              </a:prstGeom>
              <a:blipFill rotWithShape="0">
                <a:blip r:embed="rId11"/>
                <a:stretch>
                  <a:fillRect l="-25424" r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87871" y="4313509"/>
                <a:ext cx="306760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871" y="4313509"/>
                <a:ext cx="306760" cy="462947"/>
              </a:xfrm>
              <a:prstGeom prst="rect">
                <a:avLst/>
              </a:prstGeom>
              <a:blipFill rotWithShape="0">
                <a:blip r:embed="rId12"/>
                <a:stretch>
                  <a:fillRect l="-16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91763" y="4314791"/>
                <a:ext cx="1299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∨~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763" y="4314791"/>
                <a:ext cx="1299837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41414" y="3827655"/>
                <a:ext cx="1299837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414" y="3827655"/>
                <a:ext cx="1299837" cy="46294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914483" y="3827655"/>
                <a:ext cx="1299837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483" y="3827655"/>
                <a:ext cx="1299837" cy="46294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234776" y="2044092"/>
            <a:ext cx="7756824" cy="1613508"/>
            <a:chOff x="1234776" y="1663092"/>
            <a:chExt cx="7756824" cy="161350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0" name="Content Placeholder 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633663586"/>
                    </p:ext>
                  </p:extLst>
                </p:nvPr>
              </p:nvGraphicFramePr>
              <p:xfrm>
                <a:off x="1234776" y="1663092"/>
                <a:ext cx="7756824" cy="335280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1359072"/>
                      <a:gridCol w="3343656"/>
                      <a:gridCol w="914400"/>
                      <a:gridCol w="2139696"/>
                    </a:tblGrid>
                    <a:tr h="228600"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~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~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</m:t>
                                  </m:r>
                                  <m:r>
                                    <a:rPr kumimoji="0" lang="en-US" sz="16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kumimoji="0" lang="en-US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endParaRPr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,~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oMath>
                              </m:oMathPara>
                            </a14:m>
                            <a:endParaRPr lang="en-US" sz="1600" i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endParaRPr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1600" dirty="0" smtClean="0"/>
                              <a:t>Explain</a:t>
                            </a:r>
                            <a:r>
                              <a:rPr lang="en-US" sz="1600" baseline="0" dirty="0" smtClean="0"/>
                              <a:t>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1600" b="0" i="0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0" name="Content Placeholder 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633663586"/>
                    </p:ext>
                  </p:extLst>
                </p:nvPr>
              </p:nvGraphicFramePr>
              <p:xfrm>
                <a:off x="1234776" y="1663092"/>
                <a:ext cx="7756824" cy="335280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1359072"/>
                      <a:gridCol w="3343656"/>
                      <a:gridCol w="914400"/>
                      <a:gridCol w="2139696"/>
                    </a:tblGrid>
                    <a:tr h="335280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6"/>
                            <a:stretch>
                              <a:fillRect l="-897" t="-5357" r="-473094" b="-2142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6"/>
                            <a:stretch>
                              <a:fillRect l="-40984" t="-5357" r="-92168" b="-2142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6"/>
                            <a:stretch>
                              <a:fillRect l="-516000" t="-5357" r="-237333" b="-2142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6"/>
                            <a:stretch>
                              <a:fillRect l="-263248" t="-5357" r="-1425" b="-21429"/>
                            </a:stretch>
                          </a:blipFill>
                        </a:tcPr>
                      </a:tc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1" name="Content Placeholder 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32767627"/>
                    </p:ext>
                  </p:extLst>
                </p:nvPr>
              </p:nvGraphicFramePr>
              <p:xfrm>
                <a:off x="1234776" y="2089550"/>
                <a:ext cx="7756824" cy="335280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1359072"/>
                      <a:gridCol w="3343656"/>
                      <a:gridCol w="914400"/>
                      <a:gridCol w="2139696"/>
                    </a:tblGrid>
                    <a:tr h="228600"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~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~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</m:t>
                                  </m:r>
                                  <m:r>
                                    <a:rPr kumimoji="0" lang="en-US" sz="16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kumimoji="0" lang="en-US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endParaRPr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,~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oMath>
                              </m:oMathPara>
                            </a14:m>
                            <a:endParaRPr lang="en-US" sz="1600" i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endParaRPr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1600" dirty="0" smtClean="0"/>
                              <a:t>Explain</a:t>
                            </a:r>
                            <a:r>
                              <a:rPr lang="en-US" sz="1600" baseline="0" dirty="0" smtClean="0"/>
                              <a:t>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1600" b="0" i="0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1" name="Content Placeholder 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32767627"/>
                    </p:ext>
                  </p:extLst>
                </p:nvPr>
              </p:nvGraphicFramePr>
              <p:xfrm>
                <a:off x="1234776" y="2089550"/>
                <a:ext cx="7756824" cy="335280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1359072"/>
                      <a:gridCol w="3343656"/>
                      <a:gridCol w="914400"/>
                      <a:gridCol w="2139696"/>
                    </a:tblGrid>
                    <a:tr h="335280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7"/>
                            <a:stretch>
                              <a:fillRect l="-897" t="-5357" r="-473094" b="-2142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7"/>
                            <a:stretch>
                              <a:fillRect l="-40984" t="-5357" r="-92168" b="-2142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7"/>
                            <a:stretch>
                              <a:fillRect l="-516000" t="-5357" r="-237333" b="-2142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7"/>
                            <a:stretch>
                              <a:fillRect l="-263248" t="-5357" r="-1425" b="-21429"/>
                            </a:stretch>
                          </a:blipFill>
                        </a:tcPr>
                      </a:tc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2" name="Content Placeholder 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335886553"/>
                    </p:ext>
                  </p:extLst>
                </p:nvPr>
              </p:nvGraphicFramePr>
              <p:xfrm>
                <a:off x="1234776" y="2515436"/>
                <a:ext cx="7756824" cy="335280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1359072"/>
                      <a:gridCol w="3343656"/>
                      <a:gridCol w="914400"/>
                      <a:gridCol w="2139696"/>
                    </a:tblGrid>
                    <a:tr h="0"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~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~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</m:t>
                                  </m:r>
                                  <m:r>
                                    <a:rPr kumimoji="0" lang="en-US" sz="16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kumimoji="0" lang="en-US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endParaRPr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,~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oMath>
                              </m:oMathPara>
                            </a14:m>
                            <a:endParaRPr lang="en-US" sz="1600" i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endParaRPr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oMath>
                              </m:oMathPara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1600" dirty="0" smtClean="0"/>
                              <a:t>Explain</a:t>
                            </a:r>
                            <a:r>
                              <a:rPr lang="en-US" sz="1600" baseline="0" dirty="0" smtClean="0"/>
                              <a:t>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1600" b="0" i="0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2" name="Content Placeholder 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335886553"/>
                    </p:ext>
                  </p:extLst>
                </p:nvPr>
              </p:nvGraphicFramePr>
              <p:xfrm>
                <a:off x="1234776" y="2515436"/>
                <a:ext cx="7756824" cy="335280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1359072"/>
                      <a:gridCol w="3343656"/>
                      <a:gridCol w="914400"/>
                      <a:gridCol w="2139696"/>
                    </a:tblGrid>
                    <a:tr h="335280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8"/>
                            <a:stretch>
                              <a:fillRect l="-897" t="-5357" r="-473094" b="-2142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8"/>
                            <a:stretch>
                              <a:fillRect l="-40984" t="-5357" r="-92168" b="-2142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8"/>
                            <a:stretch>
                              <a:fillRect l="-516000" t="-5357" r="-237333" b="-2142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8"/>
                            <a:stretch>
                              <a:fillRect l="-263248" t="-5357" r="-1425" b="-21429"/>
                            </a:stretch>
                          </a:blipFill>
                        </a:tcPr>
                      </a:tc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3" name="Content Placeholder 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848427760"/>
                    </p:ext>
                  </p:extLst>
                </p:nvPr>
              </p:nvGraphicFramePr>
              <p:xfrm>
                <a:off x="1234776" y="2941320"/>
                <a:ext cx="7756824" cy="335280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1359072"/>
                      <a:gridCol w="3343656"/>
                      <a:gridCol w="914400"/>
                      <a:gridCol w="2139696"/>
                    </a:tblGrid>
                    <a:tr h="0"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~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~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</m:t>
                                  </m:r>
                                  <m:r>
                                    <a:rPr kumimoji="0" lang="en-US" sz="16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kumimoji="0" lang="en-US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endParaRPr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,~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oMath>
                              </m:oMathPara>
                            </a14:m>
                            <a:endParaRPr lang="en-US" sz="1600" i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endParaRPr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oMath>
                              </m:oMathPara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1600" dirty="0" smtClean="0"/>
                              <a:t>Fail</a:t>
                            </a:r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3" name="Content Placeholder 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848427760"/>
                    </p:ext>
                  </p:extLst>
                </p:nvPr>
              </p:nvGraphicFramePr>
              <p:xfrm>
                <a:off x="1234776" y="2941320"/>
                <a:ext cx="7756824" cy="335280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1359072"/>
                      <a:gridCol w="3343656"/>
                      <a:gridCol w="914400"/>
                      <a:gridCol w="2139696"/>
                    </a:tblGrid>
                    <a:tr h="335280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9"/>
                            <a:stretch>
                              <a:fillRect l="-897" t="-5455" r="-473094" b="-23636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9"/>
                            <a:stretch>
                              <a:fillRect l="-40984" t="-5455" r="-92168" b="-23636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19"/>
                            <a:stretch>
                              <a:fillRect l="-516000" t="-5455" r="-237333" b="-23636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1600" dirty="0" smtClean="0"/>
                              <a:t>Fail</a:t>
                            </a:r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</a:tr>
                  </a:tbl>
                </a:graphicData>
              </a:graphic>
            </p:graphicFrame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234776" y="2072308"/>
            <a:ext cx="7756824" cy="1183664"/>
            <a:chOff x="922188" y="6760186"/>
            <a:chExt cx="7756824" cy="118366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4" name="Content Placeholder 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605731163"/>
                    </p:ext>
                  </p:extLst>
                </p:nvPr>
              </p:nvGraphicFramePr>
              <p:xfrm>
                <a:off x="922188" y="6760186"/>
                <a:ext cx="7756824" cy="339662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1359072"/>
                      <a:gridCol w="3352800"/>
                      <a:gridCol w="914400"/>
                      <a:gridCol w="2130552"/>
                    </a:tblGrid>
                    <a:tr h="228600"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a14:m>
                            <a:r>
                              <a:rPr lang="en-US" sz="1600" dirty="0" smtClean="0"/>
                              <a:t>,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a14:m>
                            <a:r>
                              <a:rPr lang="en-US" sz="1600" dirty="0" smtClean="0"/>
                              <a:t>,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US" sz="1600" i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endParaRPr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600" dirty="0" smtClean="0"/>
                              <a:t>Explain</a:t>
                            </a:r>
                            <a:r>
                              <a:rPr lang="en-US" sz="1600" baseline="0" dirty="0" smtClean="0"/>
                              <a:t>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1600" b="0" i="0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4" name="Content Placeholder 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605731163"/>
                    </p:ext>
                  </p:extLst>
                </p:nvPr>
              </p:nvGraphicFramePr>
              <p:xfrm>
                <a:off x="922188" y="6760186"/>
                <a:ext cx="7756824" cy="339662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1359072"/>
                      <a:gridCol w="3352800"/>
                      <a:gridCol w="914400"/>
                      <a:gridCol w="2130552"/>
                    </a:tblGrid>
                    <a:tr h="339662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20"/>
                            <a:stretch>
                              <a:fillRect l="-897" t="-3509" r="-473094" b="-22807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20"/>
                            <a:stretch>
                              <a:fillRect l="-40909" t="-3509" r="-91818" b="-22807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20"/>
                            <a:stretch>
                              <a:fillRect l="-516667" t="-3509" r="-236667" b="-22807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20"/>
                            <a:stretch>
                              <a:fillRect l="-264286" t="-3509" r="-1429" b="-22807"/>
                            </a:stretch>
                          </a:blipFill>
                        </a:tcPr>
                      </a:tc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5" name="Content Placeholder 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968493868"/>
                    </p:ext>
                  </p:extLst>
                </p:nvPr>
              </p:nvGraphicFramePr>
              <p:xfrm>
                <a:off x="922188" y="7182187"/>
                <a:ext cx="7756824" cy="339662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1359072"/>
                      <a:gridCol w="3355848"/>
                      <a:gridCol w="914400"/>
                      <a:gridCol w="2127504"/>
                    </a:tblGrid>
                    <a:tr h="228600"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a14:m>
                            <a:r>
                              <a:rPr lang="en-US" sz="1600" dirty="0" smtClean="0"/>
                              <a:t>,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a14:m>
                            <a:r>
                              <a:rPr lang="en-US" sz="1600" dirty="0" smtClean="0"/>
                              <a:t>,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US" sz="1600" i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endParaRPr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600" dirty="0" smtClean="0"/>
                              <a:t>Explain</a:t>
                            </a:r>
                            <a:r>
                              <a:rPr lang="en-US" sz="1600" baseline="0" dirty="0" smtClean="0"/>
                              <a:t>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1600" b="0" i="0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5" name="Content Placeholder 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968493868"/>
                    </p:ext>
                  </p:extLst>
                </p:nvPr>
              </p:nvGraphicFramePr>
              <p:xfrm>
                <a:off x="922188" y="7182187"/>
                <a:ext cx="7756824" cy="339662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1359072"/>
                      <a:gridCol w="3355848"/>
                      <a:gridCol w="914400"/>
                      <a:gridCol w="2127504"/>
                    </a:tblGrid>
                    <a:tr h="339662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21"/>
                            <a:stretch>
                              <a:fillRect l="-897" t="-5357" r="-473094" b="-23214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21"/>
                            <a:stretch>
                              <a:fillRect l="-40835" t="-5357" r="-91470" b="-23214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21"/>
                            <a:stretch>
                              <a:fillRect l="-517333" t="-5357" r="-236000" b="-23214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21"/>
                            <a:stretch>
                              <a:fillRect l="-265330" t="-5357" r="-1433" b="-23214"/>
                            </a:stretch>
                          </a:blipFill>
                        </a:tcPr>
                      </a:tc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6" name="Content Placeholder 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949319885"/>
                    </p:ext>
                  </p:extLst>
                </p:nvPr>
              </p:nvGraphicFramePr>
              <p:xfrm>
                <a:off x="922188" y="7604188"/>
                <a:ext cx="7756824" cy="339662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1359072"/>
                      <a:gridCol w="3340608"/>
                      <a:gridCol w="914400"/>
                      <a:gridCol w="2142744"/>
                    </a:tblGrid>
                    <a:tr h="228600"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a14:m>
                            <a:r>
                              <a:rPr lang="en-US" sz="1600" dirty="0" smtClean="0"/>
                              <a:t>,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a14:m>
                            <a:r>
                              <a:rPr lang="en-US" sz="1600" dirty="0" smtClean="0"/>
                              <a:t>,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∨~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US" sz="1600" i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endParaRPr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oMath>
                              </m:oMathPara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600" dirty="0" smtClean="0"/>
                              <a:t>Learn</a:t>
                            </a:r>
                            <a:r>
                              <a:rPr lang="en-US" sz="1600" baseline="0" dirty="0" smtClean="0"/>
                              <a:t>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1600" b="0" i="0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a14:m>
                            <a:endParaRPr lang="en-US" sz="1600" dirty="0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6" name="Content Placeholder 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949319885"/>
                    </p:ext>
                  </p:extLst>
                </p:nvPr>
              </p:nvGraphicFramePr>
              <p:xfrm>
                <a:off x="922188" y="7604188"/>
                <a:ext cx="7756824" cy="339662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1359072"/>
                      <a:gridCol w="3340608"/>
                      <a:gridCol w="914400"/>
                      <a:gridCol w="2142744"/>
                    </a:tblGrid>
                    <a:tr h="339662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22"/>
                            <a:stretch>
                              <a:fillRect l="-897" t="-3509" r="-473094" b="-2105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22"/>
                            <a:stretch>
                              <a:fillRect l="-41058" t="-3509" r="-92518" b="-2105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22"/>
                            <a:stretch>
                              <a:fillRect l="-515333" t="-3509" r="-238000" b="-2105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28575" cap="flat" cmpd="sng" algn="ctr">
                            <a:solidFill>
                              <a:schemeClr val="bg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0">
                            <a:blip r:embed="rId22"/>
                            <a:stretch>
                              <a:fillRect l="-262216" t="-3509" r="-1420" b="-21053"/>
                            </a:stretch>
                          </a:blipFill>
                        </a:tcPr>
                      </a:tc>
                    </a:tr>
                  </a:tbl>
                </a:graphicData>
              </a:graphic>
            </p:graphicFrame>
          </mc:Fallback>
        </mc:AlternateContent>
      </p:grpSp>
      <p:cxnSp>
        <p:nvCxnSpPr>
          <p:cNvPr id="57" name="Straight Connector 56"/>
          <p:cNvCxnSpPr/>
          <p:nvPr/>
        </p:nvCxnSpPr>
        <p:spPr>
          <a:xfrm>
            <a:off x="2539629" y="5499793"/>
            <a:ext cx="22067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545279" y="6014798"/>
            <a:ext cx="199648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637875" y="4258891"/>
            <a:ext cx="22067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623387" y="4722038"/>
            <a:ext cx="22067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55488" y="2209800"/>
            <a:ext cx="533400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55488" y="2641600"/>
            <a:ext cx="533400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55488" y="3073400"/>
            <a:ext cx="533400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22718" y="3818130"/>
            <a:ext cx="3449832" cy="147114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122546" y="5638800"/>
            <a:ext cx="419222" cy="3360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5122546" y="3818130"/>
            <a:ext cx="400172" cy="1820670"/>
          </a:xfrm>
          <a:prstGeom prst="line">
            <a:avLst/>
          </a:prstGeom>
          <a:ln w="158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565824" y="5298799"/>
            <a:ext cx="3406726" cy="676059"/>
          </a:xfrm>
          <a:prstGeom prst="line">
            <a:avLst/>
          </a:prstGeom>
          <a:ln w="158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 bldLvl="5"/>
      <p:bldP spid="11" grpId="0"/>
      <p:bldP spid="13" grpId="0"/>
      <p:bldP spid="14" grpId="0"/>
      <p:bldP spid="19" grpId="0"/>
      <p:bldP spid="21" grpId="0"/>
      <p:bldP spid="22" grpId="0"/>
      <p:bldP spid="30" grpId="0"/>
      <p:bldP spid="31" grpId="0"/>
      <p:bldP spid="34" grpId="0"/>
      <p:bldP spid="36" grpId="0"/>
      <p:bldP spid="37" grpId="0"/>
      <p:bldP spid="39" grpId="0"/>
      <p:bldP spid="23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Background: Proofs in SAT</a:t>
            </a:r>
          </a:p>
          <a:p>
            <a:endParaRPr lang="en-US" sz="2800" dirty="0" smtClean="0"/>
          </a:p>
          <a:p>
            <a:r>
              <a:rPr lang="en-US" sz="2800" dirty="0"/>
              <a:t>Proofs in DPLL(T</a:t>
            </a:r>
            <a:r>
              <a:rPr lang="en-US" sz="2800" dirty="0" smtClean="0"/>
              <a:t>)-Based </a:t>
            </a:r>
            <a:r>
              <a:rPr lang="en-US" sz="2800" dirty="0"/>
              <a:t>SMT Solvers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Lazy Proof Production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Theory-Specific Proofs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Experimental Results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the Theory Solvers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DPLL(T): DPLL + Background theory T</a:t>
            </a:r>
          </a:p>
          <a:p>
            <a:endParaRPr lang="en-US" sz="2400" dirty="0" smtClean="0"/>
          </a:p>
          <a:p>
            <a:r>
              <a:rPr lang="en-US" sz="2400" dirty="0" smtClean="0"/>
              <a:t>Theory atoms mapped to Boolean atoms</a:t>
            </a:r>
          </a:p>
          <a:p>
            <a:endParaRPr lang="en-US" sz="2400" dirty="0" smtClean="0"/>
          </a:p>
          <a:p>
            <a:r>
              <a:rPr lang="en-US" sz="2400" dirty="0" smtClean="0"/>
              <a:t>SAT solver constructs (partial) assignment</a:t>
            </a:r>
          </a:p>
          <a:p>
            <a:pPr lvl="1"/>
            <a:r>
              <a:rPr lang="en-US" sz="2000" dirty="0" smtClean="0"/>
              <a:t>Theory solver checks if it is T-consistent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Theory solvers can:</a:t>
            </a:r>
          </a:p>
          <a:p>
            <a:pPr lvl="1"/>
            <a:r>
              <a:rPr lang="en-US" sz="2000" dirty="0"/>
              <a:t>Report conflicts (T-conflict)</a:t>
            </a:r>
          </a:p>
          <a:p>
            <a:pPr lvl="1"/>
            <a:r>
              <a:rPr lang="en-US" sz="2000" dirty="0" smtClean="0"/>
              <a:t>Propagate </a:t>
            </a:r>
            <a:r>
              <a:rPr lang="en-US" sz="2000" dirty="0"/>
              <a:t>literals (T-propagate)</a:t>
            </a:r>
          </a:p>
          <a:p>
            <a:pPr lvl="1"/>
            <a:r>
              <a:rPr lang="en-US" sz="2000" dirty="0" smtClean="0"/>
              <a:t>Learn new clauses (T-Learn)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14</a:t>
            </a:fld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5867400" y="4876800"/>
            <a:ext cx="381000" cy="9906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96152" y="5029200"/>
            <a:ext cx="2688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Justified by </a:t>
            </a:r>
            <a:br>
              <a:rPr lang="en-US" sz="2000" dirty="0" smtClean="0"/>
            </a:br>
            <a:r>
              <a:rPr lang="en-US" sz="2000" dirty="0" smtClean="0"/>
              <a:t>Theory Lemmas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44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Uninterpreted Functions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8068" y="6248400"/>
            <a:ext cx="457200" cy="476250"/>
          </a:xfrm>
        </p:spPr>
        <p:txBody>
          <a:bodyPr/>
          <a:lstStyle/>
          <a:p>
            <a:fld id="{8BF14A46-885A-4EEE-B101-81C678D2032E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143000"/>
                <a:ext cx="8305800" cy="4724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82296" indent="0">
                  <a:buNone/>
                </a:pPr>
                <a:r>
                  <a:rPr lang="en-US" sz="24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latin typeface="Cambria Math" panose="02040503050406030204" pitchFamily="18" charset="0"/>
                  </a:rPr>
                </a:br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143000"/>
                <a:ext cx="8305800" cy="4724400"/>
              </a:xfrm>
              <a:blipFill rotWithShape="0">
                <a:blip r:embed="rId3"/>
                <a:stretch>
                  <a:fillRect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435608" y="1628073"/>
            <a:ext cx="5981432" cy="535037"/>
            <a:chOff x="1435608" y="2009073"/>
            <a:chExt cx="5981432" cy="535037"/>
          </a:xfrm>
        </p:grpSpPr>
        <p:sp>
          <p:nvSpPr>
            <p:cNvPr id="3" name="Left Brace 2"/>
            <p:cNvSpPr/>
            <p:nvPr/>
          </p:nvSpPr>
          <p:spPr>
            <a:xfrm rot="16200000">
              <a:off x="1932718" y="1511963"/>
              <a:ext cx="160973" cy="1155194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3797168" y="1090414"/>
              <a:ext cx="160974" cy="1998293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/>
            <p:cNvSpPr/>
            <p:nvPr/>
          </p:nvSpPr>
          <p:spPr>
            <a:xfrm rot="16200000">
              <a:off x="5741982" y="1507801"/>
              <a:ext cx="157548" cy="1160093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Brace 16"/>
            <p:cNvSpPr/>
            <p:nvPr/>
          </p:nvSpPr>
          <p:spPr>
            <a:xfrm rot="16200000">
              <a:off x="6985963" y="1737258"/>
              <a:ext cx="159262" cy="702893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746504" y="217477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6504" y="2174778"/>
                  <a:ext cx="5334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610955" y="217477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0955" y="2174778"/>
                  <a:ext cx="5334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554056" y="217477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4056" y="2174778"/>
                  <a:ext cx="5334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798894" y="217477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8894" y="2174778"/>
                  <a:ext cx="5334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6251526"/>
                  </p:ext>
                </p:extLst>
              </p:nvPr>
            </p:nvGraphicFramePr>
            <p:xfrm>
              <a:off x="1245894" y="3207448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~4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i="1" dirty="0" smtClean="0"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~2∨3</m:t>
                              </m:r>
                            </m:oMath>
                          </a14:m>
                          <a:r>
                            <a:rPr lang="en-US" sz="1600" i="1" dirty="0" smtClean="0"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~4</m:t>
                              </m:r>
                            </m:oMath>
                          </a14:m>
                          <a:endParaRPr lang="en-US" sz="1600" i="1" dirty="0" smtClean="0"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Decide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6251526"/>
                  </p:ext>
                </p:extLst>
              </p:nvPr>
            </p:nvGraphicFramePr>
            <p:xfrm>
              <a:off x="1245894" y="3207448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897" t="-5357" r="-473094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50223" t="-5357" r="-135491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Decide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79573153"/>
                  </p:ext>
                </p:extLst>
              </p:nvPr>
            </p:nvGraphicFramePr>
            <p:xfrm>
              <a:off x="1245894" y="2830544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i="1" dirty="0" smtClean="0"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~2∨3</m:t>
                              </m:r>
                            </m:oMath>
                          </a14:m>
                          <a:r>
                            <a:rPr lang="en-US" sz="1600" i="1" dirty="0" smtClean="0"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~4</m:t>
                              </m:r>
                            </m:oMath>
                          </a14:m>
                          <a:endParaRPr lang="en-US" sz="1600" i="1" dirty="0" smtClean="0"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Propagate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(~4)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79573153"/>
                  </p:ext>
                </p:extLst>
              </p:nvPr>
            </p:nvGraphicFramePr>
            <p:xfrm>
              <a:off x="1245894" y="2830544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50223" t="-5357" r="-135491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227763" t="-5357" r="-1285" b="-214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029796"/>
              </p:ext>
            </p:extLst>
          </p:nvPr>
        </p:nvGraphicFramePr>
        <p:xfrm>
          <a:off x="1245894" y="2209800"/>
          <a:ext cx="7756824" cy="579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59072"/>
                <a:gridCol w="2729034"/>
                <a:gridCol w="1295400"/>
                <a:gridCol w="2373318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Partial Assignment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latin typeface="+mn-lt"/>
                          <a:cs typeface="Arial" panose="020B0604020202020204" pitchFamily="34" charset="0"/>
                        </a:rPr>
                        <a:t>Formula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Conflict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Rule Being Applied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66335493"/>
                  </p:ext>
                </p:extLst>
              </p:nvPr>
            </p:nvGraphicFramePr>
            <p:xfrm>
              <a:off x="1245894" y="3584352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~4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i="1" dirty="0" smtClean="0"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~2∨3</m:t>
                              </m:r>
                            </m:oMath>
                          </a14:m>
                          <a:r>
                            <a:rPr lang="en-US" sz="1600" i="1" dirty="0" smtClean="0"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~4</m:t>
                              </m:r>
                            </m:oMath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T-Conflict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~1∨2)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66335493"/>
                  </p:ext>
                </p:extLst>
              </p:nvPr>
            </p:nvGraphicFramePr>
            <p:xfrm>
              <a:off x="1245894" y="3584352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3396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897" t="-3509" r="-473094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50223" t="-3509" r="-135491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27763" t="-3509" r="-1285" b="-228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33058171"/>
                  </p:ext>
                </p:extLst>
              </p:nvPr>
            </p:nvGraphicFramePr>
            <p:xfrm>
              <a:off x="1245894" y="3965638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~4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~2∨3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~4</m:t>
                              </m:r>
                            </m:oMath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~1∨2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Explain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1)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33058171"/>
                  </p:ext>
                </p:extLst>
              </p:nvPr>
            </p:nvGraphicFramePr>
            <p:xfrm>
              <a:off x="1245894" y="3965638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3396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897" t="-3509" r="-473094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50223" t="-3509" r="-135491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315962" t="-3509" r="-184977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227763" t="-3509" r="-1285" b="-228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45721636"/>
                  </p:ext>
                </p:extLst>
              </p:nvPr>
            </p:nvGraphicFramePr>
            <p:xfrm>
              <a:off x="1245894" y="5109496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~4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i="1" dirty="0" smtClean="0"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~2∨3</m:t>
                              </m:r>
                            </m:oMath>
                          </a14:m>
                          <a:r>
                            <a:rPr lang="en-US" sz="1600" i="1" dirty="0" smtClean="0"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~4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oMath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Propagate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~2∨3</m:t>
                                  </m:r>
                                </m:e>
                              </m:d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45721636"/>
                  </p:ext>
                </p:extLst>
              </p:nvPr>
            </p:nvGraphicFramePr>
            <p:xfrm>
              <a:off x="1245894" y="5109496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2"/>
                          <a:stretch>
                            <a:fillRect l="-897" t="-5357" r="-473094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2"/>
                          <a:stretch>
                            <a:fillRect l="-50223" t="-5357" r="-135491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2"/>
                          <a:stretch>
                            <a:fillRect l="-227763" t="-5357" r="-1285" b="-214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23205303"/>
                  </p:ext>
                </p:extLst>
              </p:nvPr>
            </p:nvGraphicFramePr>
            <p:xfrm>
              <a:off x="1245894" y="5486400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~4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~2∨3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~4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oMath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T-Conflict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(~1∨~3∨4)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23205303"/>
                  </p:ext>
                </p:extLst>
              </p:nvPr>
            </p:nvGraphicFramePr>
            <p:xfrm>
              <a:off x="1245894" y="5486400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897" t="-5455" r="-473094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50223" t="-5455" r="-135491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227763" t="-5455" r="-1285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1686662"/>
                  </p:ext>
                </p:extLst>
              </p:nvPr>
            </p:nvGraphicFramePr>
            <p:xfrm>
              <a:off x="1245894" y="6327590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~4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~2∨3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~4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oMath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⊥</m:t>
                                </m:r>
                              </m:oMath>
                            </m:oMathPara>
                          </a14:m>
                          <a:endParaRPr lang="en-US" sz="1600" i="1" dirty="0" smtClean="0"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Fail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1686662"/>
                  </p:ext>
                </p:extLst>
              </p:nvPr>
            </p:nvGraphicFramePr>
            <p:xfrm>
              <a:off x="1245894" y="6327590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897" t="-3571" r="-473094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50223" t="-3571" r="-135491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315962" t="-3571" r="-184977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Fail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4168382"/>
                  </p:ext>
                </p:extLst>
              </p:nvPr>
            </p:nvGraphicFramePr>
            <p:xfrm>
              <a:off x="1245894" y="4346924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~4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~2∨3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~4</m:t>
                              </m:r>
                            </m:oMath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Learn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4168382"/>
                  </p:ext>
                </p:extLst>
              </p:nvPr>
            </p:nvGraphicFramePr>
            <p:xfrm>
              <a:off x="1245894" y="4346924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3396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897" t="-5357" r="-473094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50223" t="-5357" r="-135491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315962" t="-5357" r="-184977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227763" t="-5357" r="-1285" b="-232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03445316"/>
                  </p:ext>
                </p:extLst>
              </p:nvPr>
            </p:nvGraphicFramePr>
            <p:xfrm>
              <a:off x="1245894" y="4728210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~4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~2∨3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~4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oMath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err="1" smtClean="0"/>
                            <a:t>Backjump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03445316"/>
                  </p:ext>
                </p:extLst>
              </p:nvPr>
            </p:nvGraphicFramePr>
            <p:xfrm>
              <a:off x="1245894" y="4728210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3396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6"/>
                          <a:stretch>
                            <a:fillRect l="-897" t="-3509" r="-473094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6"/>
                          <a:stretch>
                            <a:fillRect l="-50223" t="-3509" r="-135491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6"/>
                          <a:stretch>
                            <a:fillRect l="-315962" t="-3509" r="-184977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err="1" smtClean="0"/>
                            <a:t>Backjump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Straight Connector 8"/>
          <p:cNvCxnSpPr/>
          <p:nvPr/>
        </p:nvCxnSpPr>
        <p:spPr>
          <a:xfrm>
            <a:off x="7848600" y="5943600"/>
            <a:ext cx="0" cy="33289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54696" y="593419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546348" y="4389438"/>
                <a:ext cx="3276600" cy="1173162"/>
              </a:xfrm>
              <a:prstGeom prst="rect">
                <a:avLst/>
              </a:prstGeom>
              <a:solidFill>
                <a:srgbClr val="CEDCE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is true: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Congruence: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Contradicts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~2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48" y="4389438"/>
                <a:ext cx="3276600" cy="117316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48232" y="4237038"/>
                <a:ext cx="3276600" cy="1173162"/>
              </a:xfrm>
              <a:prstGeom prst="rect">
                <a:avLst/>
              </a:prstGeom>
              <a:solidFill>
                <a:srgbClr val="CEDCE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is true: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true: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is false: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232" y="4237038"/>
                <a:ext cx="3276600" cy="117316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3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0052 -0.1972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86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0052 -0.419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  <p:bldP spid="10" grpId="0"/>
      <p:bldP spid="10" grpId="1"/>
      <p:bldP spid="47" grpId="0" animBg="1"/>
      <p:bldP spid="47" grpId="1" animBg="1"/>
      <p:bldP spid="53" grpId="0" animBg="1"/>
      <p:bldP spid="5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Uninterpreted Functions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8068" y="6248400"/>
            <a:ext cx="457200" cy="476250"/>
          </a:xfrm>
        </p:spPr>
        <p:txBody>
          <a:bodyPr/>
          <a:lstStyle/>
          <a:p>
            <a:fld id="{8BF14A46-885A-4EEE-B101-81C678D2032E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143000"/>
                <a:ext cx="8305800" cy="4724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82296" indent="0">
                  <a:buNone/>
                </a:pPr>
                <a:r>
                  <a:rPr lang="en-US" sz="24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latin typeface="Cambria Math" panose="02040503050406030204" pitchFamily="18" charset="0"/>
                  </a:rPr>
                </a:br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143000"/>
                <a:ext cx="8305800" cy="4724400"/>
              </a:xfrm>
              <a:blipFill rotWithShape="0">
                <a:blip r:embed="rId3"/>
                <a:stretch>
                  <a:fillRect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435608" y="1628073"/>
            <a:ext cx="5981432" cy="535037"/>
            <a:chOff x="1435608" y="2009073"/>
            <a:chExt cx="5981432" cy="535037"/>
          </a:xfrm>
        </p:grpSpPr>
        <p:sp>
          <p:nvSpPr>
            <p:cNvPr id="3" name="Left Brace 2"/>
            <p:cNvSpPr/>
            <p:nvPr/>
          </p:nvSpPr>
          <p:spPr>
            <a:xfrm rot="16200000">
              <a:off x="1932718" y="1511963"/>
              <a:ext cx="160973" cy="1155194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3797168" y="1090414"/>
              <a:ext cx="160974" cy="1998293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/>
            <p:cNvSpPr/>
            <p:nvPr/>
          </p:nvSpPr>
          <p:spPr>
            <a:xfrm rot="16200000">
              <a:off x="5741982" y="1507801"/>
              <a:ext cx="157548" cy="1160093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Brace 16"/>
            <p:cNvSpPr/>
            <p:nvPr/>
          </p:nvSpPr>
          <p:spPr>
            <a:xfrm rot="16200000">
              <a:off x="6985963" y="1737258"/>
              <a:ext cx="159262" cy="702893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746504" y="217477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6504" y="2174778"/>
                  <a:ext cx="5334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610955" y="217477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0955" y="2174778"/>
                  <a:ext cx="5334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554056" y="217477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4056" y="2174778"/>
                  <a:ext cx="5334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798894" y="217477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8894" y="2174778"/>
                  <a:ext cx="5334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12577567"/>
                  </p:ext>
                </p:extLst>
              </p:nvPr>
            </p:nvGraphicFramePr>
            <p:xfrm>
              <a:off x="1243584" y="2229882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~4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i="1" dirty="0" smtClean="0"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~2∨3</m:t>
                              </m:r>
                            </m:oMath>
                          </a14:m>
                          <a:r>
                            <a:rPr lang="en-US" sz="1600" i="1" dirty="0" smtClean="0"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~4</m:t>
                              </m:r>
                            </m:oMath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T-Conflict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~1∨2)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12577567"/>
                  </p:ext>
                </p:extLst>
              </p:nvPr>
            </p:nvGraphicFramePr>
            <p:xfrm>
              <a:off x="1243584" y="2229882"/>
              <a:ext cx="7756824" cy="33966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3396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1345" t="-3509" r="-473094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50446" t="-3509" r="-135491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228021" t="-3509" r="-1285" b="-228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74860317"/>
                  </p:ext>
                </p:extLst>
              </p:nvPr>
            </p:nvGraphicFramePr>
            <p:xfrm>
              <a:off x="1243584" y="2606040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~4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~2∨3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~4</m:t>
                              </m:r>
                            </m:oMath>
                          </a14:m>
                          <a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oMath>
                          </a14:m>
                          <a:endParaRPr lang="en-US" sz="1600" i="1" dirty="0" smtClean="0">
                            <a:solidFill>
                              <a:srgbClr val="0070C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T-Conflict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(~1∨~3∨4)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74860317"/>
                  </p:ext>
                </p:extLst>
              </p:nvPr>
            </p:nvGraphicFramePr>
            <p:xfrm>
              <a:off x="1243584" y="2606040"/>
              <a:ext cx="7756824" cy="3352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359072"/>
                    <a:gridCol w="2729034"/>
                    <a:gridCol w="1295400"/>
                    <a:gridCol w="2373318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1345" t="-3571" r="-473094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50446" t="-3571" r="-135491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228021" t="-3571" r="-1285" b="-214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55001" y="5626406"/>
                <a:ext cx="365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~2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001" y="5626406"/>
                <a:ext cx="365950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25000" r="-3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50608" y="5625637"/>
                <a:ext cx="1299837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608" y="5625637"/>
                <a:ext cx="1299837" cy="4624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88310" y="6077835"/>
                <a:ext cx="525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310" y="6077835"/>
                <a:ext cx="525996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65431" y="5174208"/>
                <a:ext cx="12071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2∨4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431" y="5174208"/>
                <a:ext cx="1207169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07215" y="5174208"/>
                <a:ext cx="1055845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~4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215" y="5174208"/>
                <a:ext cx="1055845" cy="46294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77142" y="4700724"/>
                <a:ext cx="20096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~1∨~2∨4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142" y="4700724"/>
                <a:ext cx="2009625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2065639" y="5174208"/>
            <a:ext cx="22067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82406" y="4700724"/>
                <a:ext cx="849618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06" y="4700724"/>
                <a:ext cx="849618" cy="46294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2694900" y="5625637"/>
            <a:ext cx="22067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53064" y="6077835"/>
            <a:ext cx="199648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176685" y="4384483"/>
            <a:ext cx="2471383" cy="921738"/>
            <a:chOff x="6477487" y="4267200"/>
            <a:chExt cx="2471383" cy="921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545312" y="4725991"/>
                  <a:ext cx="362902" cy="4629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5312" y="4725991"/>
                  <a:ext cx="362902" cy="46294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477487" y="4267200"/>
                  <a:ext cx="11845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~1∨2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487" y="4267200"/>
                  <a:ext cx="1184529" cy="4616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8605338" y="4267200"/>
                  <a:ext cx="3435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5338" y="4267200"/>
                  <a:ext cx="343532" cy="4616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75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/>
            <p:cNvCxnSpPr/>
            <p:nvPr/>
          </p:nvCxnSpPr>
          <p:spPr>
            <a:xfrm>
              <a:off x="6623387" y="4722038"/>
              <a:ext cx="220675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6523265" y="4267200"/>
              <a:ext cx="2410424" cy="92173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Connector 56"/>
          <p:cNvCxnSpPr/>
          <p:nvPr/>
        </p:nvCxnSpPr>
        <p:spPr>
          <a:xfrm flipH="1">
            <a:off x="5177964" y="4392514"/>
            <a:ext cx="1044499" cy="1321996"/>
          </a:xfrm>
          <a:prstGeom prst="line">
            <a:avLst/>
          </a:prstGeom>
          <a:ln w="158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169445" y="5701837"/>
            <a:ext cx="380108" cy="3360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5549324" y="5306221"/>
            <a:ext cx="3083564" cy="731674"/>
          </a:xfrm>
          <a:prstGeom prst="line">
            <a:avLst/>
          </a:prstGeom>
          <a:ln w="158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393426" y="4248710"/>
                <a:ext cx="1896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~1∨~3∨4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426" y="4248710"/>
                <a:ext cx="1896270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436848" y="4248710"/>
                <a:ext cx="1055845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~2∨3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48" y="4248710"/>
                <a:ext cx="1055845" cy="462947"/>
              </a:xfrm>
              <a:prstGeom prst="rect">
                <a:avLst/>
              </a:prstGeom>
              <a:blipFill rotWithShape="0">
                <a:blip r:embed="rId21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/>
          <p:nvPr/>
        </p:nvCxnSpPr>
        <p:spPr>
          <a:xfrm>
            <a:off x="1510901" y="4700724"/>
            <a:ext cx="28346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497505" y="4322016"/>
            <a:ext cx="1626695" cy="3360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299361" y="4440453"/>
            <a:ext cx="922865" cy="3360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66221" y="3437906"/>
            <a:ext cx="1524000" cy="369332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Theory Proof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570294" y="3437906"/>
            <a:ext cx="1524000" cy="369332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Theory Proof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6299361" y="3445623"/>
            <a:ext cx="270932" cy="1001642"/>
          </a:xfrm>
          <a:prstGeom prst="line">
            <a:avLst/>
          </a:prstGeom>
          <a:ln w="158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221184" y="3807238"/>
            <a:ext cx="873110" cy="969273"/>
          </a:xfrm>
          <a:prstGeom prst="line">
            <a:avLst/>
          </a:prstGeom>
          <a:ln w="158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510901" y="3437906"/>
            <a:ext cx="655320" cy="891042"/>
          </a:xfrm>
          <a:prstGeom prst="line">
            <a:avLst/>
          </a:prstGeom>
          <a:ln w="158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3125625" y="3807238"/>
            <a:ext cx="566897" cy="850836"/>
          </a:xfrm>
          <a:prstGeom prst="line">
            <a:avLst/>
          </a:prstGeom>
          <a:ln w="158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/>
      <p:bldP spid="41" grpId="0"/>
      <p:bldP spid="42" grpId="0"/>
      <p:bldP spid="43" grpId="0"/>
      <p:bldP spid="44" grpId="0"/>
      <p:bldP spid="46" grpId="0"/>
      <p:bldP spid="58" grpId="0" animBg="1"/>
      <p:bldP spid="60" grpId="0"/>
      <p:bldP spid="61" grpId="0"/>
      <p:bldP spid="63" grpId="0" animBg="1"/>
      <p:bldP spid="64" grpId="0" animBg="1"/>
      <p:bldP spid="23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Proofs with Theory Lemmas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Construct refutation tree as before</a:t>
            </a:r>
            <a:endParaRPr lang="en-US" sz="2400" dirty="0"/>
          </a:p>
          <a:p>
            <a:pPr lvl="1"/>
            <a:r>
              <a:rPr lang="en-US" sz="2000" dirty="0" smtClean="0"/>
              <a:t>Leaves </a:t>
            </a:r>
            <a:r>
              <a:rPr lang="en-US" sz="2000" dirty="0"/>
              <a:t>may be theory lemmas</a:t>
            </a:r>
          </a:p>
          <a:p>
            <a:endParaRPr lang="en-US" sz="2400" dirty="0" smtClean="0"/>
          </a:p>
          <a:p>
            <a:r>
              <a:rPr lang="en-US" sz="2400" dirty="0" smtClean="0"/>
              <a:t>T-solver needs to support a </a:t>
            </a:r>
            <a:r>
              <a:rPr lang="en-US" sz="2400" i="1" dirty="0" err="1" smtClean="0"/>
              <a:t>produceProof</a:t>
            </a:r>
            <a:r>
              <a:rPr lang="en-US" sz="2400" i="1" dirty="0" smtClean="0"/>
              <a:t>() </a:t>
            </a:r>
            <a:r>
              <a:rPr lang="en-US" sz="2400" dirty="0" smtClean="0"/>
              <a:t>method</a:t>
            </a:r>
          </a:p>
          <a:p>
            <a:pPr lvl="1"/>
            <a:r>
              <a:rPr lang="en-US" sz="2000" dirty="0" smtClean="0"/>
              <a:t>Use sub-proof to justify the lemma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Each theory-lemma owned by a specific T-solver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Complex lemmas may have multiple steps</a:t>
            </a:r>
          </a:p>
          <a:p>
            <a:pPr lvl="1"/>
            <a:r>
              <a:rPr lang="en-US" sz="2000" dirty="0" smtClean="0"/>
              <a:t>Invoke </a:t>
            </a:r>
            <a:r>
              <a:rPr lang="en-US" sz="2000" i="1" dirty="0" err="1" smtClean="0"/>
              <a:t>produceProof</a:t>
            </a:r>
            <a:r>
              <a:rPr lang="en-US" sz="2000" i="1" dirty="0" smtClean="0"/>
              <a:t>()</a:t>
            </a:r>
            <a:r>
              <a:rPr lang="en-US" sz="2000" dirty="0" smtClean="0"/>
              <a:t> for each step</a:t>
            </a:r>
          </a:p>
          <a:p>
            <a:pPr lvl="1"/>
            <a:r>
              <a:rPr lang="en-US" sz="2000" dirty="0" smtClean="0"/>
              <a:t>Combine with Boolean resolution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Background: Proofs in SAT</a:t>
            </a:r>
          </a:p>
          <a:p>
            <a:endParaRPr lang="en-US" sz="2800" dirty="0" smtClean="0"/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Proofs in DPLL(T)-Based SMT Solvers</a:t>
            </a:r>
          </a:p>
          <a:p>
            <a:endParaRPr lang="en-US" sz="2800" dirty="0" smtClean="0"/>
          </a:p>
          <a:p>
            <a:r>
              <a:rPr lang="en-US" sz="2800" dirty="0" smtClean="0"/>
              <a:t>Lazy </a:t>
            </a:r>
            <a:r>
              <a:rPr lang="en-US" sz="2800" dirty="0"/>
              <a:t>Proof Production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Theory-Specific Proofs</a:t>
            </a:r>
          </a:p>
          <a:p>
            <a:pPr marL="82296" indent="0">
              <a:buNone/>
            </a:pP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Experimental Results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Eager Approach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When should we prove theory lemmas?</a:t>
            </a:r>
          </a:p>
          <a:p>
            <a:endParaRPr lang="en-US" sz="2400" dirty="0" smtClean="0"/>
          </a:p>
          <a:p>
            <a:r>
              <a:rPr lang="en-US" sz="2400" dirty="0" smtClean="0"/>
              <a:t>Eagerly: when lemma is generated</a:t>
            </a:r>
          </a:p>
          <a:p>
            <a:endParaRPr lang="en-US" sz="2400" dirty="0" smtClean="0"/>
          </a:p>
          <a:p>
            <a:r>
              <a:rPr lang="en-US" sz="2400" dirty="0" smtClean="0"/>
              <a:t>Easy to produce a proof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Many lemmas generated during search</a:t>
            </a:r>
          </a:p>
          <a:p>
            <a:pPr lvl="1"/>
            <a:r>
              <a:rPr lang="en-US" sz="2000" dirty="0" smtClean="0"/>
              <a:t>Not all are needed!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19</a:t>
            </a:fld>
            <a:endParaRPr lang="en-US"/>
          </a:p>
        </p:txBody>
      </p:sp>
      <p:pic>
        <p:nvPicPr>
          <p:cNvPr id="1028" name="Picture 4" descr="Image result for green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838200" cy="9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red thumb dow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14800"/>
            <a:ext cx="539631" cy="5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Checkable Artifacts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SMT solvers used in verification &amp; analysis tools</a:t>
            </a:r>
          </a:p>
          <a:p>
            <a:pPr lvl="1"/>
            <a:r>
              <a:rPr lang="en-US" sz="2000" dirty="0" smtClean="0"/>
              <a:t>Verifying </a:t>
            </a:r>
            <a:r>
              <a:rPr lang="en-US" sz="2000" dirty="0"/>
              <a:t>safety-critical systems </a:t>
            </a:r>
          </a:p>
          <a:p>
            <a:r>
              <a:rPr lang="en-US" sz="2400" dirty="0" smtClean="0"/>
              <a:t>Increase reliability by producing checkable artifacts</a:t>
            </a:r>
            <a:endParaRPr lang="en-US" sz="2400" i="1" dirty="0" smtClean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2</a:t>
            </a:fld>
            <a:endParaRPr lang="en-US"/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62" y="3657600"/>
            <a:ext cx="1976534" cy="3124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06456" y="3195935"/>
            <a:ext cx="185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SMT Solver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81553" y="4251066"/>
                <a:ext cx="160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3" y="4251066"/>
                <a:ext cx="1600200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3460301" y="4648200"/>
            <a:ext cx="533400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234296" y="3195935"/>
            <a:ext cx="201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Input Query</a:t>
            </a:r>
            <a:endParaRPr lang="en-US" sz="2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271587" y="4648200"/>
            <a:ext cx="533400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17742" y="3195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Result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113113" y="4463534"/>
            <a:ext cx="1266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97118" y="5202638"/>
                <a:ext cx="22890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Model:</a:t>
                </a:r>
                <a:br>
                  <a:rPr lang="en-US" sz="2400" dirty="0" smtClean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118" y="5202638"/>
                <a:ext cx="2289048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33" idx="3"/>
          </p:cNvCxnSpPr>
          <p:nvPr/>
        </p:nvCxnSpPr>
        <p:spPr>
          <a:xfrm flipH="1" flipV="1">
            <a:off x="3081753" y="4666565"/>
            <a:ext cx="3935989" cy="951571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77497" y="4620398"/>
            <a:ext cx="179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Check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71587" y="5638800"/>
            <a:ext cx="533400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8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  <p:bldP spid="31" grpId="0"/>
      <p:bldP spid="31" grpId="1"/>
      <p:bldP spid="33" grpId="0"/>
      <p:bldP spid="37" grpId="0"/>
      <p:bldP spid="39" grpId="0"/>
      <p:bldP spid="40" grpId="0"/>
      <p:bldP spid="41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Lazy Approach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 proof production during search</a:t>
            </a:r>
            <a:br>
              <a:rPr lang="en-US" sz="2400" dirty="0" smtClean="0"/>
            </a:br>
            <a:endParaRPr lang="en-US" sz="2000" dirty="0"/>
          </a:p>
          <a:p>
            <a:r>
              <a:rPr lang="en-US" sz="2400" dirty="0" smtClean="0"/>
              <a:t>Produce proofs on demand</a:t>
            </a:r>
          </a:p>
          <a:p>
            <a:pPr lvl="1"/>
            <a:r>
              <a:rPr lang="en-US" sz="2000" dirty="0" smtClean="0"/>
              <a:t>When theory lemma encountered in refutation tree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Fewer theory proofs generated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But, need to redo some theory reasoning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4" descr="Image result for green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838200" cy="9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result for red thumb dow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07782"/>
            <a:ext cx="539631" cy="5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Eager or Lazy?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Eager: more lemmas, less work for each lemma</a:t>
            </a:r>
          </a:p>
          <a:p>
            <a:r>
              <a:rPr lang="en-US" sz="2400" dirty="0" smtClean="0"/>
              <a:t>Lazy: fewer lemmas, each lemma more expensive</a:t>
            </a:r>
          </a:p>
          <a:p>
            <a:endParaRPr lang="en-US" sz="2400" dirty="0" smtClean="0"/>
          </a:p>
          <a:p>
            <a:r>
              <a:rPr lang="en-US" sz="2400" dirty="0" smtClean="0"/>
              <a:t>Can differ between theory solvers!</a:t>
            </a:r>
          </a:p>
          <a:p>
            <a:endParaRPr lang="en-US" sz="2400" dirty="0"/>
          </a:p>
          <a:p>
            <a:r>
              <a:rPr lang="en-US" sz="2400" dirty="0" smtClean="0"/>
              <a:t>Evaluation: </a:t>
            </a:r>
            <a:endParaRPr lang="en-US" sz="2400" dirty="0"/>
          </a:p>
          <a:p>
            <a:pPr lvl="1"/>
            <a:r>
              <a:rPr lang="en-US" sz="2000" dirty="0" smtClean="0"/>
              <a:t>For uninterpreted functions: Lazy</a:t>
            </a:r>
          </a:p>
          <a:p>
            <a:pPr lvl="1"/>
            <a:r>
              <a:rPr lang="en-US" sz="2000" dirty="0" smtClean="0"/>
              <a:t>For arrays: Lazy</a:t>
            </a:r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Lazily Proving Lemmas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7320" y="1447800"/>
                <a:ext cx="7498080" cy="4800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Theory lemmas: 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pPr marL="82296" indent="0">
                  <a:buNone/>
                </a:pPr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Lemmas are disjunctions: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To prove a previous lemma:</a:t>
                </a:r>
                <a:endParaRPr lang="en-US" sz="2400" dirty="0"/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/>
                  <a:t>Create a </a:t>
                </a:r>
                <a:r>
                  <a:rPr lang="en-US" sz="2000" i="1" dirty="0"/>
                  <a:t>fresh</a:t>
                </a:r>
                <a:r>
                  <a:rPr lang="en-US" sz="2000" dirty="0"/>
                  <a:t> theory solver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/>
                  <a:t>Assert: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~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000" dirty="0"/>
                  <a:t> is derived, call </a:t>
                </a:r>
                <a:r>
                  <a:rPr lang="en-US" sz="2000" i="1" dirty="0" err="1"/>
                  <a:t>produceProof</a:t>
                </a:r>
                <a:r>
                  <a:rPr lang="en-US" sz="2000" i="1" dirty="0" smtClean="0"/>
                  <a:t>()</a:t>
                </a:r>
                <a:endParaRPr lang="en-US" sz="2400" dirty="0" smtClean="0"/>
              </a:p>
              <a:p>
                <a:endParaRPr lang="en-US" sz="2400" dirty="0" smtClean="0"/>
              </a:p>
              <a:p>
                <a:pPr marL="859536" lvl="1" indent="-457200">
                  <a:buFont typeface="+mj-lt"/>
                  <a:buAutoNum type="arabicPeriod"/>
                </a:pPr>
                <a:endParaRPr lang="en-US" sz="2000" i="1" dirty="0" smtClean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7320" y="1447800"/>
                <a:ext cx="7498080" cy="4800600"/>
              </a:xfrm>
              <a:blipFill rotWithShape="0">
                <a:blip r:embed="rId2"/>
                <a:stretch>
                  <a:fillRect t="-889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81200" y="2011680"/>
              <a:ext cx="6934200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6988"/>
                    <a:gridCol w="2595012"/>
                    <a:gridCol w="2362200"/>
                  </a:tblGrid>
                  <a:tr h="264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T-Propagation</a:t>
                          </a:r>
                          <a:endParaRPr lang="en-US" sz="20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/>
                            <a:t>T-Conflict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∨~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/>
                            <a:t>T-Learn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0844486"/>
                  </p:ext>
                </p:extLst>
              </p:nvPr>
            </p:nvGraphicFramePr>
            <p:xfrm>
              <a:off x="1981200" y="2011680"/>
              <a:ext cx="6934200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6988"/>
                    <a:gridCol w="2595012"/>
                    <a:gridCol w="2362200"/>
                  </a:tblGrid>
                  <a:tr h="3962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T-Propagation</a:t>
                          </a:r>
                          <a:endParaRPr lang="en-US" sz="20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6056" t="-6154" r="-91080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93299" t="-6154" b="-22923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/>
                            <a:t>T-Conflict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6056" t="-106154" r="-91080" b="-1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93299" t="-106154" b="-12923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/>
                            <a:t>T-Learn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6056" t="-206154" r="-91080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5888736" y="2240280"/>
            <a:ext cx="533400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88736" y="2609628"/>
            <a:ext cx="533400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863336" y="2468881"/>
            <a:ext cx="3070352" cy="502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45048" y="2011680"/>
            <a:ext cx="3070352" cy="502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Rewrites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Array solver generates a lemma:</a:t>
                </a:r>
                <a:br>
                  <a:rPr lang="en-US" sz="2400" dirty="0" smtClean="0"/>
                </a:br>
                <a:r>
                  <a:rPr lang="en-US" sz="24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40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+1=1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err="1" smtClean="0"/>
                  <a:t>Bitvector</a:t>
                </a:r>
                <a:r>
                  <a:rPr lang="en-US" sz="2400" dirty="0" smtClean="0"/>
                  <a:t> solver performs a rewrite: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≔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Later: ask array solver 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/>
                  <a:t>Error!</a:t>
                </a:r>
                <a:endParaRPr lang="en-US" sz="20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2209800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209800"/>
                <a:ext cx="60960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3828990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28990"/>
                <a:ext cx="609600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20285074">
                <a:off x="7411406" y="2561388"/>
                <a:ext cx="113885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𝐴𝑋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-valid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85074">
                <a:off x="7411406" y="2561388"/>
                <a:ext cx="1138859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3876" r="-40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20285074">
                <a:off x="7272527" y="4138863"/>
                <a:ext cx="155705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𝐴𝑋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-valid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85074">
                <a:off x="7272527" y="4138863"/>
                <a:ext cx="155705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763" t="-2597" r="-1527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7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Rewrites</a:t>
            </a:r>
            <a:r>
              <a:rPr lang="he-IL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cnt’d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Solution: track rewrites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Remember a </a:t>
                </a:r>
                <a:r>
                  <a:rPr lang="en-US" sz="2400" i="1" dirty="0" smtClean="0"/>
                  <a:t>recipe</a:t>
                </a:r>
                <a:r>
                  <a:rPr lang="en-US" sz="2400" dirty="0" smtClean="0"/>
                  <a:t> for proving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 smtClean="0"/>
                  <a:t>: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 smtClean="0"/>
                  <a:t>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 smtClean="0"/>
                  <a:t>Prove rewrite: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+1=1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sz="2000" dirty="0" smtClean="0"/>
              </a:p>
              <a:p>
                <a:pPr lvl="1"/>
                <a:endParaRPr lang="en-US" sz="2000" dirty="0"/>
              </a:p>
              <a:p>
                <a:r>
                  <a:rPr lang="en-US" sz="2400" dirty="0" smtClean="0"/>
                  <a:t>Prove rewrites lazily, with lemmas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Background: Proofs in SAT</a:t>
            </a:r>
          </a:p>
          <a:p>
            <a:endParaRPr lang="en-US" sz="2800" dirty="0" smtClean="0"/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Proofs in DPLL(T)-Based SMT Solvers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Lazy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Proof Production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/>
              <a:t>Theory-Specific Proofs</a:t>
            </a:r>
          </a:p>
          <a:p>
            <a:pPr marL="82296" indent="0">
              <a:buNone/>
            </a:pP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Experimental Results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SAT proofs, Boolean Resolution is enough</a:t>
            </a:r>
          </a:p>
          <a:p>
            <a:endParaRPr lang="en-US" sz="2400" dirty="0"/>
          </a:p>
          <a:p>
            <a:r>
              <a:rPr lang="en-US" sz="2400" dirty="0" smtClean="0"/>
              <a:t>For background theories, need additional rules</a:t>
            </a:r>
          </a:p>
          <a:p>
            <a:endParaRPr lang="en-US" sz="2400" dirty="0"/>
          </a:p>
          <a:p>
            <a:r>
              <a:rPr lang="en-US" sz="2400" dirty="0" smtClean="0"/>
              <a:t>Proof rules correspond to theory solver’s decision procedure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Theory-Specific Proofs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02946"/>
            <a:ext cx="457200" cy="476250"/>
          </a:xfrm>
        </p:spPr>
        <p:txBody>
          <a:bodyPr/>
          <a:lstStyle/>
          <a:p>
            <a:fld id="{8BF14A46-885A-4EEE-B101-81C678D203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Decision procedure: congruence closure</a:t>
            </a:r>
          </a:p>
          <a:p>
            <a:endParaRPr lang="en-US" sz="2400" dirty="0" smtClean="0"/>
          </a:p>
          <a:p>
            <a:r>
              <a:rPr lang="en-US" sz="2400" dirty="0" smtClean="0"/>
              <a:t>Proof generation </a:t>
            </a:r>
            <a:r>
              <a:rPr lang="en-US" sz="2400" dirty="0"/>
              <a:t>p</a:t>
            </a:r>
            <a:r>
              <a:rPr lang="en-US" sz="2400" dirty="0" smtClean="0"/>
              <a:t>roposed by Fontaine </a:t>
            </a:r>
            <a:r>
              <a:rPr lang="en-US" sz="2400" i="1" dirty="0" smtClean="0"/>
              <a:t>et al</a:t>
            </a:r>
            <a:r>
              <a:rPr lang="en-US" sz="2400" dirty="0" smtClean="0"/>
              <a:t>., 2006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Use Transitivity, Congruence and Symmetry rules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Uninterpreted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02946"/>
            <a:ext cx="457200" cy="476250"/>
          </a:xfrm>
        </p:spPr>
        <p:txBody>
          <a:bodyPr/>
          <a:lstStyle/>
          <a:p>
            <a:fld id="{8BF14A46-885A-4EEE-B101-81C678D203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Negated: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/>
                  <a:t>,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Uninterpreted Functions (</a:t>
            </a:r>
            <a:r>
              <a:rPr lang="en-US" dirty="0" err="1" smtClean="0"/>
              <a:t>cnt’d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02946"/>
            <a:ext cx="457200" cy="476250"/>
          </a:xfrm>
        </p:spPr>
        <p:txBody>
          <a:bodyPr/>
          <a:lstStyle/>
          <a:p>
            <a:fld id="{8BF14A46-885A-4EEE-B101-81C678D2032E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8600" y="3651461"/>
                <a:ext cx="19169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3651461"/>
                <a:ext cx="191694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01365" y="3048000"/>
                <a:ext cx="1299837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365" y="3048000"/>
                <a:ext cx="1299837" cy="462947"/>
              </a:xfrm>
              <a:prstGeom prst="rect">
                <a:avLst/>
              </a:prstGeom>
              <a:blipFill rotWithShape="0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2930123" y="3579011"/>
            <a:ext cx="154477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44109" y="3651461"/>
                <a:ext cx="1913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109" y="3651461"/>
                <a:ext cx="1913951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30844" y="3048000"/>
                <a:ext cx="16181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44" y="3048000"/>
                <a:ext cx="1618101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879399" y="4256001"/>
            <a:ext cx="448970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63102" y="4339589"/>
                <a:ext cx="1913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102" y="4339589"/>
                <a:ext cx="1913951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696394" y="4932276"/>
            <a:ext cx="414771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03750" y="4946861"/>
                <a:ext cx="1913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750" y="4946861"/>
                <a:ext cx="1913951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62649" y="4339589"/>
                <a:ext cx="1913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649" y="4339589"/>
                <a:ext cx="1913951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279900" y="3383366"/>
            <a:ext cx="1949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Congruence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23100" y="3396860"/>
            <a:ext cx="1949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Symmetry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73966" y="4055946"/>
            <a:ext cx="1949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Transitivity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202102" y="3588802"/>
            <a:ext cx="1143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8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5" grpId="0"/>
      <p:bldP spid="17" grpId="0"/>
      <p:bldP spid="20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Decision procedure: congruence closure, plus</a:t>
                </a:r>
              </a:p>
              <a:p>
                <a:pPr lvl="1"/>
                <a:r>
                  <a:rPr lang="en-US" sz="2000" dirty="0" smtClean="0"/>
                  <a:t>Read-over-Write axioms</a:t>
                </a:r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1106424" lvl="2" indent="-457200"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1106424" lvl="2" indent="-457200"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Extensionality: </a:t>
                </a:r>
              </a:p>
              <a:p>
                <a:pPr marL="1115568" lvl="2" indent="-457200">
                  <a:buClr>
                    <a:schemeClr val="accent1"/>
                  </a:buClr>
                  <a:buFont typeface="+mj-lt"/>
                  <a:buAutoNum type="arabicPeriod" startAt="3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Arrays with Extensionality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5527" y="6320790"/>
            <a:ext cx="457200" cy="476250"/>
          </a:xfrm>
        </p:spPr>
        <p:txBody>
          <a:bodyPr/>
          <a:lstStyle/>
          <a:p>
            <a:fld id="{8BF14A46-885A-4EEE-B101-81C678D2032E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1443" y="5140614"/>
                <a:ext cx="1913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443" y="5140614"/>
                <a:ext cx="1913951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086" y="4347796"/>
                <a:ext cx="1299837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086" y="4347796"/>
                <a:ext cx="1299837" cy="462947"/>
              </a:xfrm>
              <a:prstGeom prst="rect">
                <a:avLst/>
              </a:prstGeom>
              <a:blipFill rotWithShape="0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1905000" y="4940854"/>
            <a:ext cx="376683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0400" y="5657904"/>
            <a:ext cx="39776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26799" y="5140614"/>
                <a:ext cx="1913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799" y="5140614"/>
                <a:ext cx="191395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43400" y="5710535"/>
                <a:ext cx="1913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710535"/>
                <a:ext cx="191395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671839" y="4739647"/>
            <a:ext cx="2634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Read-over-Write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00400" y="4347796"/>
                <a:ext cx="2787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≔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347796"/>
                <a:ext cx="2787713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4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7" grpId="0"/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UNSAT Case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satisfying model exists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411480" lvl="1" indent="0">
              <a:buNone/>
            </a:pPr>
            <a:endParaRPr lang="en-US" sz="2000" dirty="0" smtClean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695" y="2590800"/>
            <a:ext cx="1050347" cy="166022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327455" y="2133600"/>
            <a:ext cx="185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SMT Solver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74638" y="2902803"/>
                <a:ext cx="160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38" y="2902803"/>
                <a:ext cx="1600200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3668628" y="3318303"/>
            <a:ext cx="533400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31236" y="2133600"/>
            <a:ext cx="201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Input Query</a:t>
            </a:r>
            <a:endParaRPr lang="en-US" sz="2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177612" y="3318303"/>
            <a:ext cx="533400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162800" y="2133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Result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105582" y="3087470"/>
            <a:ext cx="1562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UNSAT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82705" y="4572000"/>
                <a:ext cx="15781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705" y="4572000"/>
                <a:ext cx="157816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462607" y="5058159"/>
            <a:ext cx="2664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42488" y="4572000"/>
                <a:ext cx="1299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488" y="4572000"/>
                <a:ext cx="1299837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368433" y="5666578"/>
            <a:ext cx="219662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26805" y="6212027"/>
                <a:ext cx="1299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805" y="6212027"/>
                <a:ext cx="1299837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6131730" y="6205019"/>
            <a:ext cx="76667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59661" y="3305175"/>
            <a:ext cx="3761097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54892" y="2815799"/>
            <a:ext cx="179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638800" y="3962400"/>
            <a:ext cx="288005" cy="507558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678760" y="4077387"/>
            <a:ext cx="1562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Proof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4240129" y="4564813"/>
            <a:ext cx="3456071" cy="216363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019080" y="3657600"/>
            <a:ext cx="1095720" cy="99060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213896" y="3764039"/>
            <a:ext cx="179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Check</a:t>
            </a:r>
            <a:endParaRPr lang="en-US" sz="2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967147" y="5181600"/>
            <a:ext cx="0" cy="33289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535270" y="5773270"/>
            <a:ext cx="0" cy="33289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0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  <p:bldP spid="31" grpId="0"/>
      <p:bldP spid="31" grpId="1"/>
      <p:bldP spid="31" grpId="2"/>
      <p:bldP spid="31" grpId="3"/>
      <p:bldP spid="33" grpId="0"/>
      <p:bldP spid="37" grpId="0"/>
      <p:bldP spid="39" grpId="0"/>
      <p:bldP spid="40" grpId="0"/>
      <p:bldP spid="41" grpId="0"/>
      <p:bldP spid="18" grpId="0"/>
      <p:bldP spid="23" grpId="0"/>
      <p:bldP spid="28" grpId="1"/>
      <p:bldP spid="28" grpId="2"/>
      <p:bldP spid="43" grpId="0"/>
      <p:bldP spid="15" grpId="0" animBg="1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Decision procedure: </a:t>
                </a:r>
                <a:r>
                  <a:rPr lang="en-US" sz="2400" dirty="0" err="1" smtClean="0"/>
                  <a:t>bitblasting</a:t>
                </a:r>
                <a:endParaRPr lang="he-IL" sz="2400" dirty="0" smtClean="0"/>
              </a:p>
              <a:p>
                <a:pPr lvl="1"/>
                <a:r>
                  <a:rPr lang="en-US" sz="2000" dirty="0" smtClean="0"/>
                  <a:t>Boolean </a:t>
                </a:r>
                <a:r>
                  <a:rPr lang="en-US" sz="2000" dirty="0"/>
                  <a:t>variables represent </a:t>
                </a:r>
                <a:r>
                  <a:rPr lang="en-US" sz="2000" dirty="0" smtClean="0"/>
                  <a:t>individual bits</a:t>
                </a:r>
                <a:endParaRPr lang="en-US" sz="2000" dirty="0"/>
              </a:p>
              <a:p>
                <a:r>
                  <a:rPr lang="en-US" sz="2400" dirty="0" smtClean="0"/>
                  <a:t>Proof generation: previous work (LPAR’15)</a:t>
                </a:r>
              </a:p>
              <a:p>
                <a:r>
                  <a:rPr lang="en-US" sz="2400" dirty="0" smtClean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≠00)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Fixed-Width </a:t>
            </a:r>
            <a:r>
              <a:rPr lang="en-US" dirty="0" err="1" smtClean="0"/>
              <a:t>Bitvectors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278562"/>
            <a:ext cx="457200" cy="476250"/>
          </a:xfrm>
        </p:spPr>
        <p:txBody>
          <a:bodyPr/>
          <a:lstStyle/>
          <a:p>
            <a:fld id="{8BF14A46-885A-4EEE-B101-81C678D2032E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6450" y="4265632"/>
                <a:ext cx="2178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50" y="4265632"/>
                <a:ext cx="2178587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15826" y="3680425"/>
                <a:ext cx="1299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826" y="3680425"/>
                <a:ext cx="129983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1254179" y="4203416"/>
            <a:ext cx="16916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45900" y="4898023"/>
            <a:ext cx="4114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69663" y="5581325"/>
                <a:ext cx="1913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663" y="5581325"/>
                <a:ext cx="191395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541496" y="4018348"/>
            <a:ext cx="1475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63747" y="4265632"/>
                <a:ext cx="2178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747" y="4265632"/>
                <a:ext cx="2178587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03123" y="3680425"/>
                <a:ext cx="1299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123" y="3680425"/>
                <a:ext cx="1299837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408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V="1">
            <a:off x="4077492" y="4203416"/>
            <a:ext cx="12344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93348" y="4010707"/>
            <a:ext cx="1475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56875" y="4950556"/>
                <a:ext cx="2178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875" y="4950556"/>
                <a:ext cx="2178587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345085" y="4696001"/>
            <a:ext cx="1475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Transitivity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92870" y="5542348"/>
            <a:ext cx="55321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53219" y="4950556"/>
                <a:ext cx="2178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19" y="4950556"/>
                <a:ext cx="2178587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92595" y="4365349"/>
                <a:ext cx="1299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=00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595" y="4365349"/>
                <a:ext cx="1299837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939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V="1">
            <a:off x="7166964" y="4888340"/>
            <a:ext cx="12344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982820" y="4695631"/>
            <a:ext cx="1475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BB</a:t>
            </a:r>
          </a:p>
        </p:txBody>
      </p:sp>
    </p:spTree>
    <p:extLst>
      <p:ext uri="{BB962C8B-B14F-4D97-AF65-F5344CB8AC3E}">
        <p14:creationId xmlns:p14="http://schemas.microsoft.com/office/powerpoint/2010/main" val="38669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22" grpId="0"/>
      <p:bldP spid="20" grpId="0"/>
      <p:bldP spid="23" grpId="0"/>
      <p:bldP spid="26" grpId="0"/>
      <p:bldP spid="27" grpId="0"/>
      <p:bldP spid="28" grpId="0"/>
      <p:bldP spid="25" grpId="0"/>
      <p:bldP spid="34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Background: Proofs in SAT</a:t>
            </a:r>
          </a:p>
          <a:p>
            <a:endParaRPr lang="en-US" sz="2800" dirty="0" smtClean="0"/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Proofs in DPLL(T)-Based SMT Solvers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Lazy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Proof Production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Theory-Specific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Proofs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/>
              <a:t>Experimental Results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Implementation: CVC4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Currently supported theories:</a:t>
            </a:r>
          </a:p>
          <a:p>
            <a:pPr lvl="1"/>
            <a:r>
              <a:rPr lang="en-US" sz="2000" dirty="0" smtClean="0"/>
              <a:t>Uninterpreted functions</a:t>
            </a:r>
          </a:p>
          <a:p>
            <a:pPr lvl="1"/>
            <a:r>
              <a:rPr lang="en-US" sz="2000" dirty="0" smtClean="0"/>
              <a:t>Arrays with extensionality</a:t>
            </a:r>
          </a:p>
          <a:p>
            <a:pPr lvl="1"/>
            <a:r>
              <a:rPr lang="en-US" sz="2000" dirty="0" smtClean="0"/>
              <a:t>Fixed-width </a:t>
            </a:r>
            <a:r>
              <a:rPr lang="en-US" sz="2000" dirty="0" err="1"/>
              <a:t>B</a:t>
            </a:r>
            <a:r>
              <a:rPr lang="en-US" sz="2000" dirty="0" err="1" smtClean="0"/>
              <a:t>itvectors</a:t>
            </a:r>
            <a:endParaRPr lang="he-IL" sz="2000" dirty="0"/>
          </a:p>
          <a:p>
            <a:pPr lvl="1"/>
            <a:r>
              <a:rPr lang="en-US" sz="2000" dirty="0" smtClean="0"/>
              <a:t>And combinations thereof…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Proofs generated in LFSC format</a:t>
            </a:r>
            <a:endParaRPr lang="he-IL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on SMT-LIB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Tested relevant families from SMT-LIB:</a:t>
            </a:r>
            <a:endParaRPr lang="en-US" sz="2400" dirty="0"/>
          </a:p>
          <a:p>
            <a:pPr lvl="1"/>
            <a:r>
              <a:rPr lang="en-US" sz="2000" dirty="0" smtClean="0"/>
              <a:t>QF_UF, QF_AX, QF_BV</a:t>
            </a:r>
          </a:p>
          <a:p>
            <a:pPr lvl="1"/>
            <a:r>
              <a:rPr lang="en-US" sz="2000" dirty="0" smtClean="0"/>
              <a:t>QF_UFBV, QF_ABV, QF_AUFBV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305088"/>
              </p:ext>
            </p:extLst>
          </p:nvPr>
        </p:nvGraphicFramePr>
        <p:xfrm>
          <a:off x="1143000" y="2522250"/>
          <a:ext cx="7790691" cy="42663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47979"/>
                <a:gridCol w="1040452"/>
                <a:gridCol w="1040452"/>
                <a:gridCol w="1040452"/>
                <a:gridCol w="1040452"/>
                <a:gridCol w="1040452"/>
                <a:gridCol w="1040452"/>
              </a:tblGrid>
              <a:tr h="396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Benchmark</a:t>
                      </a:r>
                    </a:p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Default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Solved      Time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Generate Proof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Solved      Time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Generate and Check Proof</a:t>
                      </a:r>
                    </a:p>
                    <a:p>
                      <a:pPr algn="l"/>
                      <a:r>
                        <a:rPr lang="en-US" dirty="0" smtClean="0"/>
                        <a:t> Solved      Time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5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QF_UF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7523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19097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61650</a:t>
                      </a:r>
                      <a:endParaRPr lang="en-US" sz="1600" dirty="0"/>
                    </a:p>
                  </a:txBody>
                  <a:tcPr/>
                </a:tc>
              </a:tr>
              <a:tr h="3965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QF_AX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277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3170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3193</a:t>
                      </a:r>
                      <a:endParaRPr lang="en-US" sz="1600" dirty="0"/>
                    </a:p>
                  </a:txBody>
                  <a:tcPr/>
                </a:tc>
              </a:tr>
              <a:tr h="3931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QF_BV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20517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49884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20430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67072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17602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132975</a:t>
                      </a:r>
                      <a:endParaRPr lang="en-US" sz="1600" dirty="0"/>
                    </a:p>
                  </a:txBody>
                  <a:tcPr/>
                </a:tc>
              </a:tr>
              <a:tr h="3965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QF_UFBV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1391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170</a:t>
                      </a:r>
                      <a:endParaRPr lang="en-US" sz="1600" dirty="0"/>
                    </a:p>
                  </a:txBody>
                  <a:tcPr/>
                </a:tc>
              </a:tr>
              <a:tr h="3965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QF_ABV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4487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16223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4410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19900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4127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22768</a:t>
                      </a:r>
                      <a:endParaRPr lang="en-US" sz="1600" dirty="0"/>
                    </a:p>
                  </a:txBody>
                  <a:tcPr/>
                </a:tc>
              </a:tr>
              <a:tr h="3965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QF_AUFBV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1751</a:t>
                      </a:r>
                      <a:endParaRPr lang="en-US" sz="1600" dirty="0"/>
                    </a:p>
                  </a:txBody>
                  <a:tcPr/>
                </a:tc>
              </a:tr>
              <a:tr h="3965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Symbolic Execution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4364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2348</a:t>
                      </a:r>
                      <a:endParaRPr lang="en-US" sz="1600" dirty="0"/>
                    </a:p>
                  </a:txBody>
                  <a:tcPr/>
                </a:tc>
              </a:tr>
              <a:tr h="396598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Solved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88%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721532" y="3105150"/>
            <a:ext cx="2011680" cy="0"/>
          </a:xfrm>
          <a:prstGeom prst="line">
            <a:avLst/>
          </a:prstGeom>
          <a:ln>
            <a:solidFill>
              <a:schemeClr val="bg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08220" y="3105150"/>
            <a:ext cx="2011680" cy="0"/>
          </a:xfrm>
          <a:prstGeom prst="line">
            <a:avLst/>
          </a:prstGeom>
          <a:ln>
            <a:solidFill>
              <a:schemeClr val="bg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84670" y="3105150"/>
            <a:ext cx="2011680" cy="0"/>
          </a:xfrm>
          <a:prstGeom prst="line">
            <a:avLst/>
          </a:prstGeom>
          <a:ln>
            <a:solidFill>
              <a:schemeClr val="bg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5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435608" y="1447800"/>
                <a:ext cx="7498080" cy="5334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On average, the lazy approach 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faster for </a:t>
                </a:r>
                <a:r>
                  <a:rPr lang="en-US" sz="2000" dirty="0"/>
                  <a:t>uninterpreted </a:t>
                </a:r>
                <a:r>
                  <a:rPr lang="en-US" sz="2000" dirty="0" smtClean="0"/>
                  <a:t>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2000" dirty="0" smtClean="0"/>
                  <a:t>faster for arrays</a:t>
                </a:r>
              </a:p>
              <a:p>
                <a:r>
                  <a:rPr lang="en-US" sz="2400" dirty="0" err="1" smtClean="0"/>
                  <a:t>Bitvectors</a:t>
                </a:r>
                <a:r>
                  <a:rPr lang="en-US" sz="2400" dirty="0"/>
                  <a:t>:</a:t>
                </a:r>
                <a:r>
                  <a:rPr lang="en-US" sz="2400" dirty="0" smtClean="0"/>
                  <a:t> work in progress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08" y="1447800"/>
                <a:ext cx="7498080" cy="5334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Eager VS Lazy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8230" y="1752600"/>
            <a:ext cx="3323790" cy="31089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119" y="1752600"/>
            <a:ext cx="3356481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35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Proof production increases confidence in SMT solvers</a:t>
            </a:r>
          </a:p>
          <a:p>
            <a:endParaRPr lang="en-US" sz="2400" dirty="0"/>
          </a:p>
          <a:p>
            <a:r>
              <a:rPr lang="en-US" sz="2400" dirty="0" smtClean="0"/>
              <a:t>Extend DPLL(T) with proof production</a:t>
            </a:r>
          </a:p>
          <a:p>
            <a:pPr lvl="1"/>
            <a:r>
              <a:rPr lang="en-US" sz="2000" dirty="0" smtClean="0"/>
              <a:t>Extensible, modular and robust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The lazy approach: prove only as needed</a:t>
            </a:r>
          </a:p>
          <a:p>
            <a:endParaRPr lang="en-US" sz="2400" dirty="0"/>
          </a:p>
          <a:p>
            <a:r>
              <a:rPr lang="en-US" sz="2400" dirty="0" smtClean="0"/>
              <a:t>CVC4 supports proofs for uninterpreted functions, arrays and </a:t>
            </a:r>
            <a:r>
              <a:rPr lang="en-US" sz="2400" dirty="0" err="1" smtClean="0"/>
              <a:t>bitvectors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8519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36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Support additional theory solvers:</a:t>
            </a:r>
            <a:br>
              <a:rPr lang="en-US" sz="2400" dirty="0" smtClean="0"/>
            </a:br>
            <a:r>
              <a:rPr lang="en-US" sz="2400" dirty="0" smtClean="0"/>
              <a:t>arithmetic, strings</a:t>
            </a:r>
          </a:p>
          <a:p>
            <a:endParaRPr lang="en-US" sz="2400" i="1" dirty="0"/>
          </a:p>
          <a:p>
            <a:r>
              <a:rPr lang="en-US" sz="2400" dirty="0" smtClean="0"/>
              <a:t>Support quantified formulas</a:t>
            </a:r>
          </a:p>
          <a:p>
            <a:endParaRPr lang="en-US" sz="2400" dirty="0"/>
          </a:p>
          <a:p>
            <a:r>
              <a:rPr lang="en-US" sz="2400" dirty="0" smtClean="0"/>
              <a:t>Rewrites and preprocessing</a:t>
            </a:r>
          </a:p>
          <a:p>
            <a:pPr lvl="1"/>
            <a:endParaRPr lang="en-US" sz="16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743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2971800"/>
            <a:ext cx="8143875" cy="1143000"/>
          </a:xfrm>
        </p:spPr>
        <p:txBody>
          <a:bodyPr/>
          <a:lstStyle/>
          <a:p>
            <a:pPr algn="ctr"/>
            <a:r>
              <a:rPr lang="en-US" sz="5000" dirty="0" smtClean="0"/>
              <a:t>Questions</a:t>
            </a:r>
            <a:endParaRPr lang="he-IL" sz="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6EBA-1F89-4DBD-9F3B-E3CD617A5B4F}" type="slidenum">
              <a:rPr lang="he-IL" smtClean="0"/>
              <a:t>37</a:t>
            </a:fld>
            <a:endParaRPr lang="he-IL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4019550"/>
            <a:ext cx="1724025" cy="23812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1066800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/>
              <a:t>Thank You!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12512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 are Useful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Interpolant generation</a:t>
            </a:r>
          </a:p>
          <a:p>
            <a:endParaRPr lang="en-US" sz="2400" dirty="0"/>
          </a:p>
          <a:p>
            <a:r>
              <a:rPr lang="en-US" sz="2400" dirty="0" smtClean="0"/>
              <a:t>Skeptical Proof-Assistants (Coq, Isabelle/HOL)</a:t>
            </a:r>
          </a:p>
          <a:p>
            <a:pPr lvl="1"/>
            <a:r>
              <a:rPr lang="en-US" sz="2000" dirty="0" smtClean="0"/>
              <a:t>Discharge goals using SMT-Solver</a:t>
            </a:r>
          </a:p>
          <a:p>
            <a:pPr lvl="1"/>
            <a:r>
              <a:rPr lang="en-US" sz="2000" dirty="0" smtClean="0"/>
              <a:t>Reconstruct internal proof from certificate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7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Proof production in DPLL(T)-based solvers</a:t>
            </a:r>
          </a:p>
          <a:p>
            <a:pPr lvl="1"/>
            <a:r>
              <a:rPr lang="en-US" sz="2000" dirty="0" smtClean="0"/>
              <a:t>Proofs are fine-grained</a:t>
            </a:r>
          </a:p>
          <a:p>
            <a:pPr lvl="1"/>
            <a:r>
              <a:rPr lang="en-US" sz="2000" dirty="0" smtClean="0"/>
              <a:t>Extensible</a:t>
            </a:r>
            <a:r>
              <a:rPr lang="en-US" sz="2000" dirty="0"/>
              <a:t>: add support for additional </a:t>
            </a:r>
            <a:r>
              <a:rPr lang="en-US" sz="2000" dirty="0" smtClean="0"/>
              <a:t>theories</a:t>
            </a:r>
          </a:p>
          <a:p>
            <a:pPr lvl="1"/>
            <a:r>
              <a:rPr lang="en-US" sz="2000" dirty="0" smtClean="0"/>
              <a:t>Supports combinations of theories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Proofs for the theory of arrays</a:t>
            </a:r>
          </a:p>
          <a:p>
            <a:endParaRPr lang="en-US" sz="2400" dirty="0" smtClean="0"/>
          </a:p>
          <a:p>
            <a:r>
              <a:rPr lang="en-US" sz="2400" dirty="0" smtClean="0"/>
              <a:t>Lazy proof generation</a:t>
            </a:r>
          </a:p>
          <a:p>
            <a:pPr lvl="1"/>
            <a:r>
              <a:rPr lang="en-US" sz="2000" dirty="0" smtClean="0"/>
              <a:t>Solve now, prove later</a:t>
            </a:r>
          </a:p>
          <a:p>
            <a:pPr lvl="1"/>
            <a:r>
              <a:rPr lang="en-US" sz="2000" dirty="0" smtClean="0"/>
              <a:t>More efficient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Evaluation in CVC4, </a:t>
            </a:r>
            <a:r>
              <a:rPr lang="en-US" sz="2400" smtClean="0"/>
              <a:t>available online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057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Background: Proofs in SAT</a:t>
            </a:r>
          </a:p>
          <a:p>
            <a:endParaRPr lang="en-US" sz="2800" dirty="0" smtClean="0"/>
          </a:p>
          <a:p>
            <a:r>
              <a:rPr lang="en-US" sz="2800" dirty="0" smtClean="0"/>
              <a:t>Proofs in DPLL(T)-Based SMT Solvers</a:t>
            </a:r>
          </a:p>
          <a:p>
            <a:endParaRPr lang="en-US" sz="2800" dirty="0" smtClean="0"/>
          </a:p>
          <a:p>
            <a:r>
              <a:rPr lang="en-US" sz="2800" dirty="0"/>
              <a:t>Lazy Proof Production</a:t>
            </a:r>
          </a:p>
          <a:p>
            <a:endParaRPr lang="en-US" sz="2800" dirty="0"/>
          </a:p>
          <a:p>
            <a:r>
              <a:rPr lang="en-US" sz="2800" dirty="0"/>
              <a:t>Theory-Specific </a:t>
            </a:r>
            <a:r>
              <a:rPr lang="en-US" sz="2800" dirty="0" smtClean="0"/>
              <a:t>Proofs</a:t>
            </a:r>
          </a:p>
          <a:p>
            <a:endParaRPr lang="en-US" sz="2800" dirty="0"/>
          </a:p>
          <a:p>
            <a:r>
              <a:rPr lang="en-US" sz="2800" dirty="0" smtClean="0"/>
              <a:t>Experimental Results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Background: Proofs in SAT</a:t>
            </a:r>
          </a:p>
          <a:p>
            <a:endParaRPr lang="en-US" sz="2800" dirty="0" smtClean="0"/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Proofs in DPLL(T)-Based SMT Solvers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Lazy Proof Production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Theory-Specific Proofs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Experimental Results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Boolean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724400"/>
          </a:xfrm>
        </p:spPr>
        <p:txBody>
          <a:bodyPr>
            <a:normAutofit/>
          </a:bodyPr>
          <a:lstStyle/>
          <a:p>
            <a:r>
              <a:rPr lang="en-US" sz="2400" dirty="0"/>
              <a:t>The Boolean Resolution rule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i="1" dirty="0" smtClean="0">
                <a:latin typeface="Cambria Math" panose="02040503050406030204" pitchFamily="18" charset="0"/>
              </a:rPr>
              <a:t/>
            </a:r>
            <a:br>
              <a:rPr lang="en-US" sz="2400" i="1" dirty="0" smtClean="0">
                <a:latin typeface="Cambria Math" panose="02040503050406030204" pitchFamily="18" charset="0"/>
              </a:rPr>
            </a:br>
            <a:r>
              <a:rPr lang="en-US" sz="2400" i="1" dirty="0" smtClean="0">
                <a:latin typeface="Cambria Math" panose="02040503050406030204" pitchFamily="18" charset="0"/>
              </a:rPr>
              <a:t/>
            </a:r>
            <a:br>
              <a:rPr lang="en-US" sz="2400" i="1" dirty="0" smtClean="0">
                <a:latin typeface="Cambria Math" panose="02040503050406030204" pitchFamily="18" charset="0"/>
              </a:rPr>
            </a:br>
            <a:endParaRPr lang="en-US" sz="2400" i="1" dirty="0">
              <a:latin typeface="Cambria Math" panose="02040503050406030204" pitchFamily="18" charset="0"/>
            </a:endParaRPr>
          </a:p>
          <a:p>
            <a:endParaRPr lang="en-US" sz="2400" i="1" dirty="0" smtClean="0">
              <a:latin typeface="Cambria Math" panose="02040503050406030204" pitchFamily="18" charset="0"/>
            </a:endParaRPr>
          </a:p>
          <a:p>
            <a:r>
              <a:rPr lang="en-US" sz="2400" dirty="0" smtClean="0"/>
              <a:t>A proof of </a:t>
            </a:r>
            <a:r>
              <a:rPr lang="en-US" sz="2400" dirty="0" err="1" smtClean="0"/>
              <a:t>unsatisfiability</a:t>
            </a:r>
            <a:r>
              <a:rPr lang="en-US" sz="2400" dirty="0" smtClean="0"/>
              <a:t>: 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/>
              <a:t>Start with input clauses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/>
              <a:t>Apply resolution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/>
              <a:t>Derive empty clause</a:t>
            </a:r>
            <a:endParaRPr lang="en-US" dirty="0"/>
          </a:p>
          <a:p>
            <a:endParaRPr lang="en-US" sz="2400" dirty="0" smtClean="0"/>
          </a:p>
          <a:p>
            <a:r>
              <a:rPr lang="en-US" sz="2400" dirty="0" smtClean="0"/>
              <a:t>Can always do this for UNSAT formulas</a:t>
            </a:r>
          </a:p>
          <a:p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9048" y="2133600"/>
                <a:ext cx="2895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000" b="0" i="1" smtClean="0">
                          <a:solidFill>
                            <a:srgbClr val="FE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rgbClr val="FE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048" y="2133600"/>
                <a:ext cx="289560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72456" y="2133600"/>
                <a:ext cx="2895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E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solidFill>
                            <a:srgbClr val="FE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456" y="2133600"/>
                <a:ext cx="2895600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667000" y="2667000"/>
            <a:ext cx="5029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16452" y="2803637"/>
                <a:ext cx="3124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452" y="2803637"/>
                <a:ext cx="3124200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5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  <p:bldP spid="3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DPLL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4A46-885A-4EEE-B101-81C678D2032E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abstract algorithm for solving SAT</a:t>
            </a:r>
          </a:p>
          <a:p>
            <a:endParaRPr lang="en-US" sz="2400" dirty="0" smtClean="0"/>
          </a:p>
          <a:p>
            <a:r>
              <a:rPr lang="en-US" sz="2400" dirty="0" smtClean="0"/>
              <a:t>Incrementally assign variables to true/false</a:t>
            </a:r>
          </a:p>
          <a:p>
            <a:pPr lvl="1"/>
            <a:r>
              <a:rPr lang="en-US" sz="2000" i="1" dirty="0" smtClean="0"/>
              <a:t>Decide</a:t>
            </a:r>
            <a:r>
              <a:rPr lang="en-US" sz="2000" dirty="0" smtClean="0"/>
              <a:t> assignments </a:t>
            </a:r>
            <a:endParaRPr lang="he-IL" sz="2000" dirty="0" smtClean="0"/>
          </a:p>
          <a:p>
            <a:pPr lvl="1"/>
            <a:r>
              <a:rPr lang="en-US" sz="2000" i="1" dirty="0" smtClean="0"/>
              <a:t>Deduce</a:t>
            </a:r>
            <a:r>
              <a:rPr lang="en-US" sz="2000" dirty="0" smtClean="0"/>
              <a:t> assignments</a:t>
            </a:r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If formula is satisfied, done</a:t>
            </a:r>
          </a:p>
          <a:p>
            <a:endParaRPr lang="en-US" sz="2400" dirty="0"/>
          </a:p>
          <a:p>
            <a:r>
              <a:rPr lang="en-US" sz="2400" dirty="0" smtClean="0"/>
              <a:t>If a conflict is found, </a:t>
            </a:r>
            <a:r>
              <a:rPr lang="en-US" sz="2400" i="1" dirty="0" err="1" smtClean="0"/>
              <a:t>backjump</a:t>
            </a:r>
            <a:endParaRPr lang="en-US" sz="2400" i="1" dirty="0" smtClean="0"/>
          </a:p>
          <a:p>
            <a:pPr lvl="1"/>
            <a:r>
              <a:rPr lang="en-US" sz="2000" dirty="0" smtClean="0"/>
              <a:t>Undo previous decisions, try something else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46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15128</TotalTime>
  <Words>1958</Words>
  <Application>Microsoft Office PowerPoint</Application>
  <PresentationFormat>On-screen Show (4:3)</PresentationFormat>
  <Paragraphs>627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Gill Sans MT</vt:lpstr>
      <vt:lpstr>Verdana</vt:lpstr>
      <vt:lpstr>Wingdings 2</vt:lpstr>
      <vt:lpstr>Solstice</vt:lpstr>
      <vt:lpstr>Lazy Proofs for  DPLL(T)-Based SMT Solvers</vt:lpstr>
      <vt:lpstr>Producing Checkable Artifacts</vt:lpstr>
      <vt:lpstr>The UNSAT Case</vt:lpstr>
      <vt:lpstr>Proofs are Useful</vt:lpstr>
      <vt:lpstr>Our Contributions</vt:lpstr>
      <vt:lpstr>Agenda</vt:lpstr>
      <vt:lpstr>Agenda</vt:lpstr>
      <vt:lpstr>Boolean Resolution</vt:lpstr>
      <vt:lpstr>The DPLL Architecture</vt:lpstr>
      <vt:lpstr>DPLL: Example</vt:lpstr>
      <vt:lpstr>DPLL: Example (cnt’d)</vt:lpstr>
      <vt:lpstr>Constructing a Proof</vt:lpstr>
      <vt:lpstr>Agenda</vt:lpstr>
      <vt:lpstr>Adding the Theory Solvers</vt:lpstr>
      <vt:lpstr>Example: Uninterpreted Functions</vt:lpstr>
      <vt:lpstr>Example: Uninterpreted Functions</vt:lpstr>
      <vt:lpstr>Proofs with Theory Lemmas</vt:lpstr>
      <vt:lpstr>Agenda</vt:lpstr>
      <vt:lpstr>The Eager Approach</vt:lpstr>
      <vt:lpstr>The Lazy Approach</vt:lpstr>
      <vt:lpstr>So, Eager or Lazy?</vt:lpstr>
      <vt:lpstr>Lazily Proving Lemmas</vt:lpstr>
      <vt:lpstr>Handling Rewrites</vt:lpstr>
      <vt:lpstr>Handling Rewrites (cnt’d)</vt:lpstr>
      <vt:lpstr>Agenda</vt:lpstr>
      <vt:lpstr>Theory-Specific Proofs</vt:lpstr>
      <vt:lpstr>Uninterpreted Functions</vt:lpstr>
      <vt:lpstr>Uninterpreted Functions (cnt’d)</vt:lpstr>
      <vt:lpstr>Arrays with Extensionality</vt:lpstr>
      <vt:lpstr>Fixed-Width Bitvectors</vt:lpstr>
      <vt:lpstr>Agenda</vt:lpstr>
      <vt:lpstr>Implementation: CVC4</vt:lpstr>
      <vt:lpstr>Evaluation on SMT-LIB</vt:lpstr>
      <vt:lpstr>Eager VS Lazy</vt:lpstr>
      <vt:lpstr>Conclusion</vt:lpstr>
      <vt:lpstr>Future Work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</dc:creator>
  <cp:lastModifiedBy>Guy</cp:lastModifiedBy>
  <cp:revision>801</cp:revision>
  <dcterms:created xsi:type="dcterms:W3CDTF">2012-06-16T17:56:57Z</dcterms:created>
  <dcterms:modified xsi:type="dcterms:W3CDTF">2016-10-05T16:12:36Z</dcterms:modified>
</cp:coreProperties>
</file>