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sldIdLst>
    <p:sldId id="256" r:id="rId2"/>
    <p:sldId id="353" r:id="rId3"/>
    <p:sldId id="358" r:id="rId4"/>
    <p:sldId id="268" r:id="rId5"/>
    <p:sldId id="276" r:id="rId6"/>
    <p:sldId id="340" r:id="rId7"/>
    <p:sldId id="345" r:id="rId8"/>
    <p:sldId id="339" r:id="rId9"/>
    <p:sldId id="360" r:id="rId10"/>
    <p:sldId id="292" r:id="rId11"/>
    <p:sldId id="359" r:id="rId12"/>
    <p:sldId id="362" r:id="rId13"/>
    <p:sldId id="291" r:id="rId14"/>
    <p:sldId id="293" r:id="rId15"/>
    <p:sldId id="354" r:id="rId16"/>
    <p:sldId id="294" r:id="rId17"/>
    <p:sldId id="295" r:id="rId18"/>
    <p:sldId id="296" r:id="rId19"/>
    <p:sldId id="298" r:id="rId20"/>
    <p:sldId id="306" r:id="rId21"/>
    <p:sldId id="307" r:id="rId22"/>
    <p:sldId id="311" r:id="rId23"/>
    <p:sldId id="312" r:id="rId24"/>
    <p:sldId id="308" r:id="rId25"/>
    <p:sldId id="309" r:id="rId26"/>
    <p:sldId id="310" r:id="rId27"/>
    <p:sldId id="313" r:id="rId28"/>
    <p:sldId id="314" r:id="rId29"/>
    <p:sldId id="316" r:id="rId30"/>
    <p:sldId id="317" r:id="rId31"/>
    <p:sldId id="320" r:id="rId32"/>
    <p:sldId id="318" r:id="rId33"/>
    <p:sldId id="31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5B9BD5"/>
    <a:srgbClr val="ED7D31"/>
    <a:srgbClr val="001A57"/>
    <a:srgbClr val="00B0F0"/>
    <a:srgbClr val="ED7D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0307" autoAdjust="0"/>
  </p:normalViewPr>
  <p:slideViewPr>
    <p:cSldViewPr snapToGrid="0">
      <p:cViewPr varScale="1">
        <p:scale>
          <a:sx n="90" d="100"/>
          <a:sy n="90" d="100"/>
        </p:scale>
        <p:origin x="8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8C830-8747-444D-84EA-D2E20B2050A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AFAEB-13FB-4992-9B32-661690DB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99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9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58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Network Invariants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4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Defining summary states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60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Summarizing neo systems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03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Defining safety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81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Summarizing executions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1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Preorder for NI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91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We’ve defined a bunch</a:t>
            </a:r>
            <a:r>
              <a:rPr lang="en-US" baseline="0" dirty="0" smtClean="0"/>
              <a:t> of props for Neo systems, props enabled us prove main theorem.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302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Case study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63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8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Normally verify in parameterized</a:t>
            </a:r>
            <a:r>
              <a:rPr lang="en-US" baseline="0" dirty="0" smtClean="0"/>
              <a:t> model checkers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01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Illustration</a:t>
            </a:r>
            <a:r>
              <a:rPr lang="en-US" baseline="0" dirty="0" smtClean="0"/>
              <a:t>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08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368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685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567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82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732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Summary functions</a:t>
            </a:r>
            <a:r>
              <a:rPr lang="en-US" baseline="0" dirty="0" smtClean="0"/>
              <a:t>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76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level verification methodology</a:t>
            </a:r>
            <a:r>
              <a:rPr lang="en-US" baseline="0" dirty="0" smtClean="0"/>
              <a:t>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208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Preorder proof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877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99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Next: illustration of our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392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Scope of Neo framework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567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l to little 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058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Null, concurrent</a:t>
            </a:r>
            <a:r>
              <a:rPr lang="en-US" baseline="0" dirty="0" smtClean="0"/>
              <a:t> read, concurrent write, protected read, protected write, exclusive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071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2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Neo framework</a:t>
            </a:r>
            <a:r>
              <a:rPr lang="en-US" baseline="0" dirty="0" smtClean="0"/>
              <a:t>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0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Defining</a:t>
            </a:r>
            <a:r>
              <a:rPr lang="en-US" baseline="0" dirty="0" smtClean="0"/>
              <a:t> nodes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8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01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85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Defining Neo systems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22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AFAEB-13FB-4992-9B32-661690DB66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92744" y="1134676"/>
            <a:ext cx="8158511" cy="1855963"/>
          </a:xfrm>
          <a:prstGeom prst="rect">
            <a:avLst/>
          </a:prstGeom>
          <a:solidFill>
            <a:srgbClr val="001A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7978" y="608564"/>
            <a:ext cx="7772400" cy="18559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6CF4-6D55-4E2C-856D-DA8E306CEC07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4" descr="1220 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81" y="4936551"/>
            <a:ext cx="1419799" cy="141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intel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911" y="5001057"/>
            <a:ext cx="2044047" cy="135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44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90A6-8316-4716-AF2C-37AFE5F3AFE1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2EBD3-5B70-4079-ABAC-9310B295B622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8903"/>
            <a:ext cx="78867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9D59-BD04-4135-B253-873A95E26D0F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62062"/>
          </a:xfrm>
          <a:prstGeom prst="rect">
            <a:avLst/>
          </a:prstGeom>
          <a:solidFill>
            <a:srgbClr val="001A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348169"/>
            <a:ext cx="8820150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4" descr="1220 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103" y="6052303"/>
            <a:ext cx="770860" cy="77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84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517B-2F3B-418C-A48A-3A12C583F59D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A3B9-9218-485F-8706-058121538030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7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ACE6-0671-4085-BFEC-FA34FEC98654}" type="datetime1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C533-AB9A-41FF-BECE-62828EE3280F}" type="datetime1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CE1-74CF-43B3-AB50-2EDF1BEC5697}" type="datetime1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6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6E8D-E8C5-4308-963B-CE8366C03F91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6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CD7A-473E-4CA0-9382-9393CAE7ADCC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0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E3C34-1830-4EE4-B8E8-F88C64D6581C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BEA7-0BBB-4083-9220-D5856BDB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6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duke.edu/~om26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tmp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tm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tmp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tmp"/><Relationship Id="rId3" Type="http://schemas.openxmlformats.org/officeDocument/2006/relationships/image" Target="../media/image14.png"/><Relationship Id="rId7" Type="http://schemas.openxmlformats.org/officeDocument/2006/relationships/image" Target="../media/image18.tm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tmp"/><Relationship Id="rId5" Type="http://schemas.openxmlformats.org/officeDocument/2006/relationships/image" Target="../media/image16.tmp"/><Relationship Id="rId4" Type="http://schemas.openxmlformats.org/officeDocument/2006/relationships/image" Target="../media/image15.tmp"/><Relationship Id="rId9" Type="http://schemas.openxmlformats.org/officeDocument/2006/relationships/image" Target="../media/image20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tmp"/><Relationship Id="rId4" Type="http://schemas.openxmlformats.org/officeDocument/2006/relationships/image" Target="../media/image22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tm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tmp"/><Relationship Id="rId3" Type="http://schemas.openxmlformats.org/officeDocument/2006/relationships/image" Target="../media/image26.png"/><Relationship Id="rId7" Type="http://schemas.openxmlformats.org/officeDocument/2006/relationships/image" Target="../media/image30.tm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tmp"/><Relationship Id="rId5" Type="http://schemas.openxmlformats.org/officeDocument/2006/relationships/image" Target="../media/image28.tmp"/><Relationship Id="rId4" Type="http://schemas.openxmlformats.org/officeDocument/2006/relationships/image" Target="../media/image27.tmp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tmp"/><Relationship Id="rId3" Type="http://schemas.openxmlformats.org/officeDocument/2006/relationships/image" Target="../media/image31.png"/><Relationship Id="rId7" Type="http://schemas.openxmlformats.org/officeDocument/2006/relationships/image" Target="../media/image35.tmp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tmp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tmp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tmp"/><Relationship Id="rId4" Type="http://schemas.openxmlformats.org/officeDocument/2006/relationships/image" Target="../media/image38.tm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tmp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tmp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tmp"/><Relationship Id="rId5" Type="http://schemas.openxmlformats.org/officeDocument/2006/relationships/image" Target="../media/image46.tmp"/><Relationship Id="rId4" Type="http://schemas.openxmlformats.org/officeDocument/2006/relationships/image" Target="../media/image45.tmp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tmp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tmp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tmp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duke.edu/~om26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154" y="731158"/>
            <a:ext cx="7919691" cy="1855963"/>
          </a:xfrm>
        </p:spPr>
        <p:txBody>
          <a:bodyPr/>
          <a:lstStyle/>
          <a:p>
            <a:r>
              <a:rPr lang="en-US" dirty="0" smtClean="0"/>
              <a:t>Verifiable Hierarchical Protocols with Network Invariants on Parametric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Opeo</a:t>
            </a:r>
            <a:r>
              <a:rPr lang="en-US" b="1" dirty="0" err="1"/>
              <a:t>l</a:t>
            </a:r>
            <a:r>
              <a:rPr lang="en-US" b="1" dirty="0" err="1" smtClean="0"/>
              <a:t>uwa</a:t>
            </a:r>
            <a:r>
              <a:rPr lang="en-US" b="1" dirty="0" smtClean="0"/>
              <a:t> </a:t>
            </a:r>
            <a:r>
              <a:rPr lang="en-US" dirty="0" smtClean="0"/>
              <a:t>Matthews, Jesse Bingham, Daniel </a:t>
            </a:r>
            <a:r>
              <a:rPr lang="en-US" dirty="0" err="1" smtClean="0"/>
              <a:t>Sorin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562152" y="6610410"/>
            <a:ext cx="2775441" cy="282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/>
              <a:t>FMCAD 2016 - Mountain View, CA</a:t>
            </a:r>
            <a:endParaRPr lang="en-US" sz="14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9836" y="6575242"/>
            <a:ext cx="2775441" cy="282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hlinkClick r:id="rId3"/>
              </a:rPr>
              <a:t>http://people.duke.edu/~om26/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3821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220" y="5922538"/>
            <a:ext cx="1872148" cy="92628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</a:t>
            </a:r>
            <a:r>
              <a:rPr lang="en-US" dirty="0" smtClean="0"/>
              <a:t>Neo </a:t>
            </a:r>
            <a:r>
              <a:rPr lang="en-US" dirty="0"/>
              <a:t>Systems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980920" y="1690582"/>
            <a:ext cx="5675408" cy="2832936"/>
            <a:chOff x="1980920" y="2192663"/>
            <a:chExt cx="4435236" cy="2213892"/>
          </a:xfrm>
        </p:grpSpPr>
        <p:sp>
          <p:nvSpPr>
            <p:cNvPr id="4" name="Oval 3"/>
            <p:cNvSpPr/>
            <p:nvPr/>
          </p:nvSpPr>
          <p:spPr>
            <a:xfrm>
              <a:off x="3872795" y="2192663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>
              <a:stCxn id="4" idx="3"/>
            </p:cNvCxnSpPr>
            <p:nvPr/>
          </p:nvCxnSpPr>
          <p:spPr>
            <a:xfrm flipH="1">
              <a:off x="2351821" y="2680829"/>
              <a:ext cx="1612480" cy="8267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1980920" y="3504312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8" idx="0"/>
            </p:cNvCxnSpPr>
            <p:nvPr/>
          </p:nvCxnSpPr>
          <p:spPr>
            <a:xfrm flipH="1">
              <a:off x="3002001" y="2726485"/>
              <a:ext cx="1020781" cy="777827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2689581" y="3504312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387327" y="2680829"/>
              <a:ext cx="1612480" cy="8267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026502" y="2282888"/>
              <a:ext cx="290882" cy="360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 flipV="1">
              <a:off x="2311948" y="4065557"/>
              <a:ext cx="3650162" cy="340998"/>
              <a:chOff x="4236720" y="1722113"/>
              <a:chExt cx="3650162" cy="340998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4236720" y="1722113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291602" y="1739254"/>
                <a:ext cx="1351335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924833" y="1730081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4243913" y="1734130"/>
                <a:ext cx="3642969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4952217" y="1722113"/>
                <a:ext cx="2882541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42937" y="1722113"/>
                <a:ext cx="2200436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" name="Straight Connector 19"/>
            <p:cNvCxnSpPr>
              <a:endCxn id="21" idx="0"/>
            </p:cNvCxnSpPr>
            <p:nvPr/>
          </p:nvCxnSpPr>
          <p:spPr>
            <a:xfrm flipH="1">
              <a:off x="3716912" y="2735178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3404492" y="3498709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36035" y="3336558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5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flipH="1">
              <a:off x="5745868" y="3495950"/>
              <a:ext cx="670288" cy="6135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1" name="Picture 30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522147"/>
            <a:ext cx="19053" cy="47632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1664969" y="1594147"/>
            <a:ext cx="6273209" cy="3951264"/>
          </a:xfrm>
          <a:prstGeom prst="ellipse">
            <a:avLst/>
          </a:prstGeom>
          <a:noFill/>
          <a:ln>
            <a:solidFill>
              <a:srgbClr val="001A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341187" y="3972548"/>
            <a:ext cx="362080" cy="2189616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895733" y="4043124"/>
            <a:ext cx="159506" cy="2119040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9850410" flipH="1" flipV="1">
            <a:off x="2703604" y="319508"/>
            <a:ext cx="2476307" cy="1823631"/>
          </a:xfrm>
          <a:prstGeom prst="arc">
            <a:avLst>
              <a:gd name="adj1" fmla="val 16200000"/>
              <a:gd name="adj2" fmla="val 335210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20711373" flipH="1" flipV="1">
            <a:off x="2301024" y="200771"/>
            <a:ext cx="3715153" cy="1823631"/>
          </a:xfrm>
          <a:prstGeom prst="arc">
            <a:avLst>
              <a:gd name="adj1" fmla="val 16200000"/>
              <a:gd name="adj2" fmla="val 21198303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1648899" flipV="1">
            <a:off x="4520789" y="293160"/>
            <a:ext cx="2196698" cy="1823631"/>
          </a:xfrm>
          <a:prstGeom prst="arc">
            <a:avLst>
              <a:gd name="adj1" fmla="val 16200000"/>
              <a:gd name="adj2" fmla="val 21540029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 rot="673509" flipV="1">
            <a:off x="3381516" y="356224"/>
            <a:ext cx="3964805" cy="1623964"/>
          </a:xfrm>
          <a:prstGeom prst="arc">
            <a:avLst>
              <a:gd name="adj1" fmla="val 16200000"/>
              <a:gd name="adj2" fmla="val 21455845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478070" y="1563173"/>
            <a:ext cx="60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. . .</a:t>
            </a:r>
            <a:endParaRPr lang="en-US" b="1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4848435" y="711696"/>
            <a:ext cx="1955" cy="98675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354286" y="5893561"/>
            <a:ext cx="46339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/>
              <a:t>k</a:t>
            </a:r>
            <a:r>
              <a:rPr lang="en-US" sz="2400" i="1" dirty="0" smtClean="0"/>
              <a:t>-</a:t>
            </a:r>
            <a:r>
              <a:rPr lang="en-US" sz="2400" dirty="0" smtClean="0"/>
              <a:t>peer internal node</a:t>
            </a:r>
            <a:r>
              <a:rPr lang="en-US" sz="2400" i="1" dirty="0" smtClean="0"/>
              <a:t> A </a:t>
            </a:r>
            <a:r>
              <a:rPr lang="en-US" sz="2400" i="1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en-US" sz="2400" i="1" dirty="0"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sym typeface="Wingdings" panose="05000000000000000000" pitchFamily="2" charset="2"/>
              </a:rPr>
              <a:t>                  k-</a:t>
            </a:r>
            <a:r>
              <a:rPr lang="en-US" sz="2400" dirty="0" smtClean="0">
                <a:sym typeface="Wingdings" panose="05000000000000000000" pitchFamily="2" charset="2"/>
              </a:rPr>
              <a:t>peer</a:t>
            </a:r>
            <a:r>
              <a:rPr lang="en-US" sz="2400" i="1" dirty="0" smtClean="0">
                <a:sym typeface="Wingdings" panose="05000000000000000000" pitchFamily="2" charset="2"/>
              </a:rPr>
              <a:t> </a:t>
            </a:r>
            <a:r>
              <a:rPr lang="en-US" sz="2400" i="1" dirty="0" smtClean="0"/>
              <a:t>Open</a:t>
            </a:r>
            <a:r>
              <a:rPr lang="en-US" sz="2400" dirty="0" smtClean="0"/>
              <a:t> Neo System</a:t>
            </a:r>
            <a:endParaRPr lang="en-US" sz="2400" dirty="0"/>
          </a:p>
        </p:txBody>
      </p:sp>
      <p:cxnSp>
        <p:nvCxnSpPr>
          <p:cNvPr id="22" name="Elbow Connector 21"/>
          <p:cNvCxnSpPr/>
          <p:nvPr/>
        </p:nvCxnSpPr>
        <p:spPr>
          <a:xfrm rot="5400000" flipH="1" flipV="1">
            <a:off x="1226226" y="2978302"/>
            <a:ext cx="3870900" cy="2425574"/>
          </a:xfrm>
          <a:prstGeom prst="bentConnector3">
            <a:avLst>
              <a:gd name="adj1" fmla="val 100006"/>
            </a:avLst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586" y="3578127"/>
            <a:ext cx="467300" cy="388511"/>
          </a:xfrm>
          <a:prstGeom prst="rect">
            <a:avLst/>
          </a:prstGeom>
        </p:spPr>
      </p:pic>
      <p:pic>
        <p:nvPicPr>
          <p:cNvPr id="67" name="Picture 66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19" y="3548973"/>
            <a:ext cx="483990" cy="414016"/>
          </a:xfrm>
          <a:prstGeom prst="rect">
            <a:avLst/>
          </a:prstGeom>
        </p:spPr>
      </p:pic>
      <p:pic>
        <p:nvPicPr>
          <p:cNvPr id="68" name="Picture 67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382" y="3538393"/>
            <a:ext cx="534508" cy="430064"/>
          </a:xfrm>
          <a:prstGeom prst="rect">
            <a:avLst/>
          </a:prstGeom>
        </p:spPr>
      </p:pic>
      <p:pic>
        <p:nvPicPr>
          <p:cNvPr id="69" name="Picture 68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244" y="3617001"/>
            <a:ext cx="725817" cy="310761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2133523" y="1384392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i="1" dirty="0" smtClean="0"/>
              <a:t>0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2514732" y="1333921"/>
            <a:ext cx="478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1</a:t>
            </a:r>
            <a:endParaRPr lang="en-US" sz="2400" dirty="0"/>
          </a:p>
        </p:txBody>
      </p:sp>
      <p:sp>
        <p:nvSpPr>
          <p:cNvPr id="53" name="Rectangle 52"/>
          <p:cNvSpPr/>
          <p:nvPr/>
        </p:nvSpPr>
        <p:spPr>
          <a:xfrm>
            <a:off x="6140880" y="1272214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i="1" dirty="0" smtClean="0"/>
              <a:t>2</a:t>
            </a:r>
            <a:r>
              <a:rPr lang="en-US" sz="2400" dirty="0"/>
              <a:t>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088107" y="1265025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i="1" dirty="0" smtClean="0"/>
              <a:t>k-2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696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04" y="5779760"/>
            <a:ext cx="2092179" cy="103515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</a:t>
            </a:r>
            <a:r>
              <a:rPr lang="en-US" dirty="0" smtClean="0"/>
              <a:t>Neo </a:t>
            </a:r>
            <a:r>
              <a:rPr lang="en-US" dirty="0"/>
              <a:t>Systems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980920" y="1690582"/>
            <a:ext cx="5675408" cy="2832936"/>
            <a:chOff x="1980920" y="2192663"/>
            <a:chExt cx="4435236" cy="2213892"/>
          </a:xfrm>
        </p:grpSpPr>
        <p:sp>
          <p:nvSpPr>
            <p:cNvPr id="4" name="Oval 3"/>
            <p:cNvSpPr/>
            <p:nvPr/>
          </p:nvSpPr>
          <p:spPr>
            <a:xfrm>
              <a:off x="3872795" y="2192663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>
              <a:stCxn id="4" idx="3"/>
            </p:cNvCxnSpPr>
            <p:nvPr/>
          </p:nvCxnSpPr>
          <p:spPr>
            <a:xfrm flipH="1">
              <a:off x="2351821" y="2680829"/>
              <a:ext cx="1612480" cy="8267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1980920" y="3504312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8" idx="0"/>
            </p:cNvCxnSpPr>
            <p:nvPr/>
          </p:nvCxnSpPr>
          <p:spPr>
            <a:xfrm flipH="1">
              <a:off x="3002001" y="2726485"/>
              <a:ext cx="1020781" cy="777827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2689581" y="3504312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387327" y="2680829"/>
              <a:ext cx="1612480" cy="8267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 flipV="1">
              <a:off x="2311948" y="4065557"/>
              <a:ext cx="3650162" cy="340998"/>
              <a:chOff x="4236720" y="1722113"/>
              <a:chExt cx="3650162" cy="340998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4236720" y="1722113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291602" y="1739254"/>
                <a:ext cx="1351335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924833" y="1730081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4243913" y="1734130"/>
                <a:ext cx="3642969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4952217" y="1722113"/>
                <a:ext cx="2882541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42937" y="1722113"/>
                <a:ext cx="2200436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" name="Straight Connector 19"/>
            <p:cNvCxnSpPr>
              <a:endCxn id="21" idx="0"/>
            </p:cNvCxnSpPr>
            <p:nvPr/>
          </p:nvCxnSpPr>
          <p:spPr>
            <a:xfrm flipH="1">
              <a:off x="3716912" y="2735178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3404492" y="3498709"/>
              <a:ext cx="624839" cy="5719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36035" y="3336558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5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flipH="1">
              <a:off x="5745868" y="3495950"/>
              <a:ext cx="670288" cy="6135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1" name="Picture 30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522147"/>
            <a:ext cx="19053" cy="47632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1664969" y="1594147"/>
            <a:ext cx="6273209" cy="3951264"/>
          </a:xfrm>
          <a:prstGeom prst="ellipse">
            <a:avLst/>
          </a:prstGeom>
          <a:noFill/>
          <a:ln>
            <a:solidFill>
              <a:srgbClr val="001A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306286" y="4100835"/>
            <a:ext cx="469351" cy="1991791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3096437" y="4022881"/>
            <a:ext cx="167961" cy="2089020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1176072" y="2929860"/>
            <a:ext cx="3931989" cy="2393543"/>
          </a:xfrm>
          <a:prstGeom prst="bentConnector3">
            <a:avLst>
              <a:gd name="adj1" fmla="val 100135"/>
            </a:avLst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55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586" y="3578127"/>
            <a:ext cx="467300" cy="388511"/>
          </a:xfrm>
          <a:prstGeom prst="rect">
            <a:avLst/>
          </a:prstGeom>
        </p:spPr>
      </p:pic>
      <p:pic>
        <p:nvPicPr>
          <p:cNvPr id="57" name="Picture 56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19" y="3548973"/>
            <a:ext cx="483990" cy="414016"/>
          </a:xfrm>
          <a:prstGeom prst="rect">
            <a:avLst/>
          </a:prstGeom>
        </p:spPr>
      </p:pic>
      <p:pic>
        <p:nvPicPr>
          <p:cNvPr id="58" name="Picture 57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382" y="3538393"/>
            <a:ext cx="534508" cy="430064"/>
          </a:xfrm>
          <a:prstGeom prst="rect">
            <a:avLst/>
          </a:prstGeom>
        </p:spPr>
      </p:pic>
      <p:pic>
        <p:nvPicPr>
          <p:cNvPr id="59" name="Picture 58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244" y="3617001"/>
            <a:ext cx="725817" cy="310761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710470" y="5907509"/>
            <a:ext cx="38516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A </a:t>
            </a:r>
            <a:r>
              <a:rPr lang="en-US" sz="2400" dirty="0" smtClean="0"/>
              <a:t>is root node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en-US" sz="2400" i="1" dirty="0"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sym typeface="Wingdings" panose="05000000000000000000" pitchFamily="2" charset="2"/>
              </a:rPr>
              <a:t>                  Closed</a:t>
            </a:r>
            <a:r>
              <a:rPr lang="en-US" sz="2400" dirty="0" smtClean="0"/>
              <a:t> Neo System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598484" y="1806036"/>
            <a:ext cx="372218" cy="461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377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Invariants on Neo Systems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235243" y="1073086"/>
            <a:ext cx="8623749" cy="4722071"/>
          </a:xfrm>
        </p:spPr>
        <p:txBody>
          <a:bodyPr>
            <a:normAutofit/>
          </a:bodyPr>
          <a:lstStyle/>
          <a:p>
            <a:r>
              <a:rPr lang="en-US" i="1" dirty="0" smtClean="0"/>
              <a:t>Network Invariants</a:t>
            </a:r>
            <a:r>
              <a:rPr lang="en-US" dirty="0" smtClean="0"/>
              <a:t> captures behavior of subhierarchies (open Neo systems)</a:t>
            </a:r>
          </a:p>
          <a:p>
            <a:pPr lvl="1"/>
            <a:r>
              <a:rPr lang="en-US" dirty="0" smtClean="0"/>
              <a:t>Require: Every open Neo system must implement leaf </a:t>
            </a:r>
            <a:r>
              <a:rPr lang="en-US" dirty="0" err="1" smtClean="0"/>
              <a:t>wrt</a:t>
            </a:r>
            <a:r>
              <a:rPr lang="en-US" dirty="0" smtClean="0"/>
              <a:t> </a:t>
            </a:r>
          </a:p>
          <a:p>
            <a:endParaRPr lang="en-US" sz="2600" dirty="0"/>
          </a:p>
          <a:p>
            <a:r>
              <a:rPr lang="en-US" sz="2600" dirty="0" smtClean="0"/>
              <a:t>       captures summaries of states and executions </a:t>
            </a:r>
          </a:p>
          <a:p>
            <a:pPr lvl="1"/>
            <a:r>
              <a:rPr lang="en-US" i="1" dirty="0" smtClean="0"/>
              <a:t>Summary states</a:t>
            </a:r>
          </a:p>
          <a:p>
            <a:pPr lvl="1"/>
            <a:r>
              <a:rPr lang="en-US" i="1" dirty="0" smtClean="0"/>
              <a:t>Summary functions</a:t>
            </a:r>
          </a:p>
          <a:p>
            <a:pPr lvl="1"/>
            <a:r>
              <a:rPr lang="en-US" i="1" dirty="0" smtClean="0"/>
              <a:t>Summary sequences of executions</a:t>
            </a:r>
          </a:p>
          <a:p>
            <a:endParaRPr lang="en-US" dirty="0" smtClean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516" y="1828799"/>
            <a:ext cx="420095" cy="462577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80" y="2812473"/>
            <a:ext cx="420095" cy="46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243" y="1073087"/>
            <a:ext cx="8908757" cy="38710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i="1" dirty="0" smtClean="0"/>
              <a:t>Sum </a:t>
            </a:r>
            <a:r>
              <a:rPr lang="en-US" dirty="0" smtClean="0"/>
              <a:t>is set of </a:t>
            </a:r>
            <a:r>
              <a:rPr lang="en-US" i="1" dirty="0" smtClean="0"/>
              <a:t>summary states</a:t>
            </a:r>
            <a:r>
              <a:rPr lang="en-US" dirty="0" smtClean="0"/>
              <a:t>, with special element </a:t>
            </a:r>
            <a:r>
              <a:rPr lang="en-US" i="1" dirty="0" smtClean="0"/>
              <a:t>bad </a:t>
            </a:r>
          </a:p>
          <a:p>
            <a:r>
              <a:rPr lang="en-US" dirty="0" smtClean="0"/>
              <a:t>Have              functions for every Neo system to capture summary state of each subhierarchy</a:t>
            </a:r>
          </a:p>
          <a:p>
            <a:endParaRPr lang="en-US" dirty="0" smtClean="0"/>
          </a:p>
          <a:p>
            <a:r>
              <a:rPr lang="en-US" dirty="0" smtClean="0"/>
              <a:t>For leaf </a:t>
            </a:r>
            <a:r>
              <a:rPr lang="en-US" i="1" dirty="0" smtClean="0"/>
              <a:t>L,</a:t>
            </a:r>
            <a:r>
              <a:rPr lang="en-US" dirty="0" smtClean="0"/>
              <a:t>              :                                                                    </a:t>
            </a:r>
          </a:p>
          <a:p>
            <a:r>
              <a:rPr lang="en-US" dirty="0" smtClean="0"/>
              <a:t>For each n-child root or internal node </a:t>
            </a:r>
            <a:r>
              <a:rPr lang="en-US" i="1" dirty="0" smtClean="0"/>
              <a:t>A,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 States – Nodes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929" y="2217856"/>
            <a:ext cx="771606" cy="24196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090" y="3604592"/>
            <a:ext cx="849121" cy="31476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523" y="3602408"/>
            <a:ext cx="2132832" cy="320869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462" y="4640425"/>
            <a:ext cx="3651018" cy="37769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278" y="4718084"/>
            <a:ext cx="885094" cy="30003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459524" y="4645900"/>
            <a:ext cx="221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: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7" y="5384982"/>
            <a:ext cx="2939750" cy="33675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606115" y="5350897"/>
            <a:ext cx="9357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implies</a:t>
            </a:r>
            <a:endParaRPr lang="en-US" sz="2000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630" y="5381378"/>
            <a:ext cx="3659229" cy="33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243" y="1104983"/>
            <a:ext cx="8908757" cy="4351338"/>
          </a:xfrm>
        </p:spPr>
        <p:txBody>
          <a:bodyPr/>
          <a:lstStyle/>
          <a:p>
            <a:r>
              <a:rPr lang="en-US" dirty="0" smtClean="0"/>
              <a:t>For Neo system </a:t>
            </a: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 States – Neo systems</a:t>
            </a:r>
            <a:endParaRPr lang="en-US" dirty="0"/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504" y="2087769"/>
            <a:ext cx="3771558" cy="38802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70587" y="2050946"/>
            <a:ext cx="1116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define 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5170062" y="2050946"/>
            <a:ext cx="590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as </a:t>
            </a:r>
            <a:endParaRPr lang="en-US" sz="2400" dirty="0"/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60" y="3136605"/>
            <a:ext cx="7246825" cy="906725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940" y="971739"/>
            <a:ext cx="1565001" cy="7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 Safety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6772" y="2155264"/>
            <a:ext cx="2997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            </a:t>
            </a:r>
            <a:r>
              <a:rPr lang="en-US" sz="3200" b="1" dirty="0" smtClean="0"/>
              <a:t>safe</a:t>
            </a:r>
            <a:r>
              <a:rPr lang="en-US" sz="3200" dirty="0" smtClean="0"/>
              <a:t> if  </a:t>
            </a:r>
            <a:endParaRPr lang="en-US" sz="32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80" y="2244549"/>
            <a:ext cx="2793452" cy="44508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61730" y="2169440"/>
            <a:ext cx="6099566" cy="520196"/>
          </a:xfrm>
          <a:prstGeom prst="rect">
            <a:avLst/>
          </a:prstGeom>
          <a:noFill/>
          <a:ln>
            <a:solidFill>
              <a:srgbClr val="001A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35" y="4000184"/>
            <a:ext cx="407876" cy="36064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040330" y="3918898"/>
            <a:ext cx="52363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safe</a:t>
            </a:r>
            <a:r>
              <a:rPr lang="en-US" sz="2800" dirty="0"/>
              <a:t> </a:t>
            </a:r>
            <a:r>
              <a:rPr lang="en-US" sz="2800" dirty="0" smtClean="0"/>
              <a:t>if all reachable states are safe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585550" y="3901947"/>
            <a:ext cx="5516645" cy="520196"/>
          </a:xfrm>
          <a:prstGeom prst="rect">
            <a:avLst/>
          </a:prstGeom>
          <a:noFill/>
          <a:ln>
            <a:solidFill>
              <a:srgbClr val="001A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8"/>
          <a:stretch/>
        </p:blipFill>
        <p:spPr>
          <a:xfrm>
            <a:off x="1335088" y="2291681"/>
            <a:ext cx="1850065" cy="35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5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243" y="1104983"/>
            <a:ext cx="8908757" cy="435133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Generate </a:t>
            </a:r>
            <a:r>
              <a:rPr lang="en-US" i="1" dirty="0" smtClean="0"/>
              <a:t>summary sequence </a:t>
            </a:r>
            <a:r>
              <a:rPr lang="en-US" dirty="0" smtClean="0"/>
              <a:t>of exec </a:t>
            </a:r>
            <a:r>
              <a:rPr lang="en-US" i="1" dirty="0" smtClean="0"/>
              <a:t>e</a:t>
            </a:r>
            <a:r>
              <a:rPr lang="en-US" dirty="0" smtClean="0"/>
              <a:t> of       as follows: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 Executions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1" y="2790895"/>
            <a:ext cx="3561907" cy="3017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160" y="3220216"/>
            <a:ext cx="2353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summarize states</a:t>
            </a:r>
            <a:endParaRPr lang="en-US" sz="24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96" y="3743568"/>
            <a:ext cx="4328794" cy="36621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23850" y="4315480"/>
            <a:ext cx="60688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Remove “silent” terms that don’t affect safety</a:t>
            </a:r>
          </a:p>
          <a:p>
            <a:r>
              <a:rPr lang="en-US" sz="2400" dirty="0" smtClean="0"/>
              <a:t>Delete all</a:t>
            </a:r>
            <a:endParaRPr lang="en-US" sz="2400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629" y="4680440"/>
            <a:ext cx="1943928" cy="40365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71430" y="4651435"/>
            <a:ext cx="133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uch that</a:t>
            </a:r>
            <a:endParaRPr lang="en-US" sz="2400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285" y="5203696"/>
            <a:ext cx="1784702" cy="36972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152238" y="5122245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and</a:t>
            </a:r>
            <a:endParaRPr lang="en-US" sz="2400" dirty="0"/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14" y="5177770"/>
            <a:ext cx="3403880" cy="350614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679" y="1632115"/>
            <a:ext cx="407876" cy="36064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V="1">
            <a:off x="1939217" y="2500703"/>
            <a:ext cx="2398439" cy="291505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361426" y="2299336"/>
            <a:ext cx="699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state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20" idx="1"/>
          </p:cNvCxnSpPr>
          <p:nvPr/>
        </p:nvCxnSpPr>
        <p:spPr>
          <a:xfrm flipV="1">
            <a:off x="2578474" y="2627234"/>
            <a:ext cx="2681461" cy="283377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259935" y="2427179"/>
            <a:ext cx="832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action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8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243" y="1104983"/>
            <a:ext cx="8908757" cy="4351338"/>
          </a:xfrm>
        </p:spPr>
        <p:txBody>
          <a:bodyPr/>
          <a:lstStyle/>
          <a:p>
            <a:r>
              <a:rPr lang="en-US" dirty="0" smtClean="0"/>
              <a:t>Need preorder for network invariants</a:t>
            </a:r>
          </a:p>
          <a:p>
            <a:endParaRPr lang="en-US" dirty="0"/>
          </a:p>
          <a:p>
            <a:r>
              <a:rPr lang="en-US" dirty="0" smtClean="0"/>
              <a:t>Given 2 open Neo systems        ,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 Preorder Definition</a:t>
            </a:r>
            <a:endParaRPr lang="en-US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849" y="2168059"/>
            <a:ext cx="418543" cy="349988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661" y="2186973"/>
            <a:ext cx="409024" cy="359659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4" y="3611713"/>
            <a:ext cx="1264330" cy="28474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796513" y="3540993"/>
            <a:ext cx="31373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implies for all executions</a:t>
            </a:r>
            <a:r>
              <a:rPr lang="en-US" sz="2200" i="1" dirty="0" smtClean="0"/>
              <a:t> 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045" y="3581122"/>
            <a:ext cx="1189180" cy="32839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221247" y="3981591"/>
            <a:ext cx="30589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t</a:t>
            </a:r>
            <a:r>
              <a:rPr lang="en-US" sz="2200" dirty="0" smtClean="0"/>
              <a:t>here exists execution </a:t>
            </a:r>
            <a:r>
              <a:rPr lang="en-US" sz="2200" i="1" dirty="0" smtClean="0"/>
              <a:t> 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972" y="4025929"/>
            <a:ext cx="1168082" cy="32206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238918" y="4450395"/>
            <a:ext cx="25677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s</a:t>
            </a:r>
            <a:r>
              <a:rPr lang="en-US" sz="2200" dirty="0" smtClean="0"/>
              <a:t>uch that </a:t>
            </a:r>
            <a:endParaRPr lang="en-US" sz="2200" dirty="0"/>
          </a:p>
        </p:txBody>
      </p:sp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780" y="4488231"/>
            <a:ext cx="2499444" cy="32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2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605" y="3550440"/>
            <a:ext cx="104790" cy="4763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Result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7237" y="3395658"/>
            <a:ext cx="9526" cy="66684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4" y="936839"/>
            <a:ext cx="8533181" cy="1609847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43095" y="2862944"/>
            <a:ext cx="9181660" cy="4158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Antecedents: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Every 1-level (all-leaf) open or closed neo system safe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Every 1-level (all-leaf) open neo system implements leaf</a:t>
            </a:r>
          </a:p>
          <a:p>
            <a:endParaRPr lang="en-US" dirty="0" smtClean="0"/>
          </a:p>
          <a:p>
            <a:r>
              <a:rPr lang="en-US" dirty="0" smtClean="0"/>
              <a:t>If 1. and 2. can be performed in parametric model checker 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Implication:</a:t>
            </a:r>
            <a:r>
              <a:rPr lang="en-US" dirty="0" smtClean="0"/>
              <a:t> Reduced 2-dimensional verification               problem to 1 dimension</a:t>
            </a:r>
          </a:p>
        </p:txBody>
      </p:sp>
    </p:spTree>
    <p:extLst>
      <p:ext uri="{BB962C8B-B14F-4D97-AF65-F5344CB8AC3E}">
        <p14:creationId xmlns:p14="http://schemas.microsoft.com/office/powerpoint/2010/main" val="165122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ase Study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87291" y="1032050"/>
            <a:ext cx="9089169" cy="3546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design and verify hierarchical coherence protocol </a:t>
            </a:r>
            <a:r>
              <a:rPr lang="en-US" i="1" dirty="0" err="1" smtClean="0"/>
              <a:t>NeoGerman</a:t>
            </a:r>
            <a:endParaRPr lang="en-US" dirty="0" smtClean="0"/>
          </a:p>
          <a:p>
            <a:r>
              <a:rPr lang="en-US" dirty="0" smtClean="0"/>
              <a:t> Modify (originally flat</a:t>
            </a:r>
            <a:r>
              <a:rPr lang="en-US" dirty="0"/>
              <a:t>)</a:t>
            </a:r>
            <a:r>
              <a:rPr lang="en-US" dirty="0" smtClean="0"/>
              <a:t> German protocol into Neo hierarchy</a:t>
            </a:r>
          </a:p>
          <a:p>
            <a:r>
              <a:rPr lang="en-US" dirty="0" smtClean="0"/>
              <a:t>Coherence defined on predicates {</a:t>
            </a:r>
            <a:r>
              <a:rPr lang="en-US" i="1" dirty="0" smtClean="0"/>
              <a:t>E</a:t>
            </a:r>
            <a:r>
              <a:rPr lang="en-US" dirty="0" smtClean="0"/>
              <a:t>,</a:t>
            </a:r>
            <a:r>
              <a:rPr lang="en-US" i="1" dirty="0" smtClean="0"/>
              <a:t>S</a:t>
            </a:r>
            <a:r>
              <a:rPr lang="en-US" dirty="0" smtClean="0"/>
              <a:t>,</a:t>
            </a:r>
            <a:r>
              <a:rPr lang="en-US" i="1" dirty="0" smtClean="0"/>
              <a:t>I</a:t>
            </a:r>
            <a:r>
              <a:rPr lang="en-US" dirty="0" smtClean="0"/>
              <a:t>} on cache states</a:t>
            </a:r>
          </a:p>
          <a:p>
            <a:r>
              <a:rPr lang="en-US" dirty="0" smtClean="0"/>
              <a:t>2 private caches in (E, E) or (E, S) prohibited</a:t>
            </a:r>
          </a:p>
        </p:txBody>
      </p:sp>
      <p:sp>
        <p:nvSpPr>
          <p:cNvPr id="42" name="Oval 41"/>
          <p:cNvSpPr/>
          <p:nvPr/>
        </p:nvSpPr>
        <p:spPr>
          <a:xfrm>
            <a:off x="4117344" y="4170319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stCxn id="42" idx="3"/>
          </p:cNvCxnSpPr>
          <p:nvPr/>
        </p:nvCxnSpPr>
        <p:spPr>
          <a:xfrm flipH="1">
            <a:off x="2596370" y="4658485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2225469" y="548196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>
            <a:endCxn id="46" idx="0"/>
          </p:cNvCxnSpPr>
          <p:nvPr/>
        </p:nvCxnSpPr>
        <p:spPr>
          <a:xfrm flipH="1">
            <a:off x="3246550" y="4704141"/>
            <a:ext cx="1020781" cy="777827"/>
          </a:xfrm>
          <a:prstGeom prst="line">
            <a:avLst/>
          </a:prstGeom>
          <a:ln w="25400" cmpd="sng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934130" y="548196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4631876" y="4658485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68256" y="5531493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51669" y="421328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62308" y="554546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Straight Connector 57"/>
          <p:cNvCxnSpPr>
            <a:endCxn id="59" idx="0"/>
          </p:cNvCxnSpPr>
          <p:nvPr/>
        </p:nvCxnSpPr>
        <p:spPr>
          <a:xfrm flipH="1">
            <a:off x="3961461" y="4712834"/>
            <a:ext cx="357995" cy="763531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3649041" y="5476365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3808103" y="5539847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90229" y="507183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 flipH="1">
            <a:off x="5990418" y="548196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992909" y="5516287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6" name="Picture 6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36" y="4633690"/>
            <a:ext cx="878079" cy="68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107" name="Content Placeholder 1"/>
          <p:cNvSpPr>
            <a:spLocks noGrp="1"/>
          </p:cNvSpPr>
          <p:nvPr>
            <p:ph idx="1"/>
          </p:nvPr>
        </p:nvSpPr>
        <p:spPr>
          <a:xfrm>
            <a:off x="323850" y="977395"/>
            <a:ext cx="8698852" cy="4794014"/>
          </a:xfrm>
        </p:spPr>
        <p:txBody>
          <a:bodyPr>
            <a:noAutofit/>
          </a:bodyPr>
          <a:lstStyle/>
          <a:p>
            <a:r>
              <a:rPr lang="en-US" dirty="0" smtClean="0"/>
              <a:t>Goal: design and automated verification of hierarchical protocols</a:t>
            </a:r>
            <a:endParaRPr lang="en-US" dirty="0"/>
          </a:p>
        </p:txBody>
      </p:sp>
      <p:pic>
        <p:nvPicPr>
          <p:cNvPr id="98" name="Picture 97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099" y="6281484"/>
            <a:ext cx="5417652" cy="312414"/>
          </a:xfrm>
          <a:prstGeom prst="rect">
            <a:avLst/>
          </a:prstGeom>
        </p:spPr>
      </p:pic>
      <p:sp>
        <p:nvSpPr>
          <p:cNvPr id="100" name="Rectangle 99"/>
          <p:cNvSpPr/>
          <p:nvPr/>
        </p:nvSpPr>
        <p:spPr>
          <a:xfrm>
            <a:off x="162601" y="6193788"/>
            <a:ext cx="1862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Safety property:</a:t>
            </a:r>
            <a:endParaRPr lang="en-US" sz="2000" dirty="0"/>
          </a:p>
        </p:txBody>
      </p:sp>
      <p:sp>
        <p:nvSpPr>
          <p:cNvPr id="102" name="Rectangle 101"/>
          <p:cNvSpPr/>
          <p:nvPr/>
        </p:nvSpPr>
        <p:spPr>
          <a:xfrm>
            <a:off x="5630877" y="5169900"/>
            <a:ext cx="36009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Prop. logic formula on leaf states</a:t>
            </a:r>
            <a:endParaRPr lang="en-US" sz="20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6155522" y="5543099"/>
            <a:ext cx="819397" cy="724057"/>
          </a:xfrm>
          <a:prstGeom prst="straightConnector1">
            <a:avLst/>
          </a:prstGeom>
          <a:ln>
            <a:solidFill>
              <a:srgbClr val="001A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6403240" y="1739314"/>
            <a:ext cx="2603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R</a:t>
            </a:r>
            <a:r>
              <a:rPr lang="en-US" sz="2000" b="1" dirty="0" smtClean="0"/>
              <a:t> - Root node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I</a:t>
            </a:r>
            <a:r>
              <a:rPr lang="en-US" sz="2000" b="1" dirty="0" smtClean="0"/>
              <a:t>- Internal node</a:t>
            </a:r>
          </a:p>
          <a:p>
            <a:r>
              <a:rPr lang="en-US" sz="2000" b="1" dirty="0" smtClean="0">
                <a:solidFill>
                  <a:srgbClr val="92D050"/>
                </a:solidFill>
              </a:rPr>
              <a:t>L</a:t>
            </a:r>
            <a:r>
              <a:rPr lang="en-US" sz="2000" b="1" dirty="0" smtClean="0"/>
              <a:t>- Leaf node</a:t>
            </a:r>
            <a:endParaRPr lang="en-US" sz="2000" b="1" dirty="0"/>
          </a:p>
        </p:txBody>
      </p:sp>
      <p:grpSp>
        <p:nvGrpSpPr>
          <p:cNvPr id="111" name="Group 110"/>
          <p:cNvGrpSpPr/>
          <p:nvPr/>
        </p:nvGrpSpPr>
        <p:grpSpPr>
          <a:xfrm>
            <a:off x="87845" y="1547812"/>
            <a:ext cx="5946024" cy="4463352"/>
            <a:chOff x="80757" y="1427315"/>
            <a:chExt cx="5946024" cy="4463352"/>
          </a:xfrm>
        </p:grpSpPr>
        <p:sp>
          <p:nvSpPr>
            <p:cNvPr id="11" name="Oval 10"/>
            <p:cNvSpPr/>
            <p:nvPr/>
          </p:nvSpPr>
          <p:spPr>
            <a:xfrm>
              <a:off x="3075129" y="1427315"/>
              <a:ext cx="492378" cy="450679"/>
            </a:xfrm>
            <a:prstGeom prst="ellipse">
              <a:avLst/>
            </a:prstGeom>
            <a:solidFill>
              <a:srgbClr val="ED7D3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Connector 12"/>
            <p:cNvCxnSpPr>
              <a:stCxn id="11" idx="3"/>
            </p:cNvCxnSpPr>
            <p:nvPr/>
          </p:nvCxnSpPr>
          <p:spPr>
            <a:xfrm flipH="1">
              <a:off x="1876588" y="1811994"/>
              <a:ext cx="1270648" cy="6514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584315" y="2460905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5" name="Straight Connector 14"/>
            <p:cNvCxnSpPr>
              <a:endCxn id="17" idx="0"/>
            </p:cNvCxnSpPr>
            <p:nvPr/>
          </p:nvCxnSpPr>
          <p:spPr>
            <a:xfrm flipH="1">
              <a:off x="2388936" y="1847971"/>
              <a:ext cx="804384" cy="61293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8" idx="0"/>
            </p:cNvCxnSpPr>
            <p:nvPr/>
          </p:nvCxnSpPr>
          <p:spPr>
            <a:xfrm flipH="1">
              <a:off x="2952292" y="1854821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2142746" y="2460905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8" name="Oval 17"/>
            <p:cNvSpPr/>
            <p:nvPr/>
          </p:nvSpPr>
          <p:spPr>
            <a:xfrm>
              <a:off x="2706102" y="2456490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3480584" y="1811994"/>
              <a:ext cx="1270648" cy="6514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 flipH="1">
              <a:off x="4551127" y="2460905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1" name="Straight Connector 20"/>
            <p:cNvCxnSpPr>
              <a:endCxn id="22" idx="0"/>
            </p:cNvCxnSpPr>
            <p:nvPr/>
          </p:nvCxnSpPr>
          <p:spPr>
            <a:xfrm flipH="1">
              <a:off x="2607026" y="2907169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2360836" y="3508838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3" name="Straight Connector 22"/>
            <p:cNvCxnSpPr>
              <a:endCxn id="24" idx="0"/>
            </p:cNvCxnSpPr>
            <p:nvPr/>
          </p:nvCxnSpPr>
          <p:spPr>
            <a:xfrm>
              <a:off x="3001244" y="2907169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 flipH="1">
              <a:off x="3037159" y="3508838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5" name="Straight Connector 24"/>
            <p:cNvCxnSpPr>
              <a:endCxn id="27" idx="0"/>
            </p:cNvCxnSpPr>
            <p:nvPr/>
          </p:nvCxnSpPr>
          <p:spPr>
            <a:xfrm flipH="1">
              <a:off x="3875080" y="2884101"/>
              <a:ext cx="804384" cy="6129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8" idx="0"/>
            </p:cNvCxnSpPr>
            <p:nvPr/>
          </p:nvCxnSpPr>
          <p:spPr>
            <a:xfrm flipH="1">
              <a:off x="4438436" y="2890951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3628891" y="3497035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8" name="Oval 27"/>
            <p:cNvSpPr/>
            <p:nvPr/>
          </p:nvSpPr>
          <p:spPr>
            <a:xfrm>
              <a:off x="4192247" y="3492620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9" name="Straight Connector 28"/>
            <p:cNvCxnSpPr>
              <a:stCxn id="20" idx="4"/>
              <a:endCxn id="30" idx="0"/>
            </p:cNvCxnSpPr>
            <p:nvPr/>
          </p:nvCxnSpPr>
          <p:spPr>
            <a:xfrm>
              <a:off x="4797316" y="2911584"/>
              <a:ext cx="243966" cy="5854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 flipH="1">
              <a:off x="4795093" y="3497035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>
              <a:off x="373030" y="2848124"/>
              <a:ext cx="1270648" cy="6514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80757" y="3497035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3" name="Straight Connector 32"/>
            <p:cNvCxnSpPr>
              <a:endCxn id="35" idx="0"/>
            </p:cNvCxnSpPr>
            <p:nvPr/>
          </p:nvCxnSpPr>
          <p:spPr>
            <a:xfrm flipH="1">
              <a:off x="885378" y="2884101"/>
              <a:ext cx="804384" cy="6129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36" idx="0"/>
            </p:cNvCxnSpPr>
            <p:nvPr/>
          </p:nvCxnSpPr>
          <p:spPr>
            <a:xfrm flipH="1">
              <a:off x="1448734" y="2890951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639188" y="3497035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6" name="Oval 35"/>
            <p:cNvSpPr/>
            <p:nvPr/>
          </p:nvSpPr>
          <p:spPr>
            <a:xfrm>
              <a:off x="1202544" y="3492620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7" name="Straight Connector 36"/>
            <p:cNvCxnSpPr>
              <a:endCxn id="39" idx="0"/>
            </p:cNvCxnSpPr>
            <p:nvPr/>
          </p:nvCxnSpPr>
          <p:spPr>
            <a:xfrm flipH="1">
              <a:off x="531084" y="3915586"/>
              <a:ext cx="804384" cy="6129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40" idx="0"/>
            </p:cNvCxnSpPr>
            <p:nvPr/>
          </p:nvCxnSpPr>
          <p:spPr>
            <a:xfrm flipH="1">
              <a:off x="1094440" y="3922436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284895" y="4528520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0" name="Oval 39"/>
            <p:cNvSpPr/>
            <p:nvPr/>
          </p:nvSpPr>
          <p:spPr>
            <a:xfrm>
              <a:off x="848251" y="4524105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41" name="Straight Connector 40"/>
            <p:cNvCxnSpPr>
              <a:endCxn id="42" idx="0"/>
            </p:cNvCxnSpPr>
            <p:nvPr/>
          </p:nvCxnSpPr>
          <p:spPr>
            <a:xfrm>
              <a:off x="1622733" y="3879609"/>
              <a:ext cx="1016500" cy="64891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 flipH="1">
              <a:off x="2393044" y="4528520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grpSp>
          <p:nvGrpSpPr>
            <p:cNvPr id="43" name="Group 42"/>
            <p:cNvGrpSpPr/>
            <p:nvPr/>
          </p:nvGrpSpPr>
          <p:grpSpPr>
            <a:xfrm flipV="1">
              <a:off x="1845168" y="2903171"/>
              <a:ext cx="2876359" cy="268709"/>
              <a:chOff x="4236720" y="1722113"/>
              <a:chExt cx="3650162" cy="340998"/>
            </a:xfrm>
          </p:grpSpPr>
          <p:sp>
            <p:nvSpPr>
              <p:cNvPr id="96" name="Freeform 95"/>
              <p:cNvSpPr/>
              <p:nvPr/>
            </p:nvSpPr>
            <p:spPr>
              <a:xfrm>
                <a:off x="4236720" y="1722113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97" name="Freeform 96"/>
              <p:cNvSpPr/>
              <p:nvPr/>
            </p:nvSpPr>
            <p:spPr>
              <a:xfrm>
                <a:off x="4291602" y="1739254"/>
                <a:ext cx="1351335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99" name="Freeform 98"/>
              <p:cNvSpPr/>
              <p:nvPr/>
            </p:nvSpPr>
            <p:spPr>
              <a:xfrm>
                <a:off x="4924833" y="1730081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1" name="Freeform 100"/>
              <p:cNvSpPr/>
              <p:nvPr/>
            </p:nvSpPr>
            <p:spPr>
              <a:xfrm>
                <a:off x="4243913" y="1734130"/>
                <a:ext cx="3642969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4952217" y="1722113"/>
                <a:ext cx="2882541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5642937" y="1722113"/>
                <a:ext cx="2200436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 flipV="1">
              <a:off x="2673194" y="3928384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5" name="Freeform 44"/>
            <p:cNvSpPr/>
            <p:nvPr/>
          </p:nvSpPr>
          <p:spPr>
            <a:xfrm flipV="1">
              <a:off x="553380" y="4978856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6" name="Freeform 45"/>
            <p:cNvSpPr/>
            <p:nvPr/>
          </p:nvSpPr>
          <p:spPr>
            <a:xfrm flipV="1">
              <a:off x="574959" y="4985134"/>
              <a:ext cx="2032067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Freeform 46"/>
            <p:cNvSpPr/>
            <p:nvPr/>
          </p:nvSpPr>
          <p:spPr>
            <a:xfrm flipV="1">
              <a:off x="1119252" y="4985134"/>
              <a:ext cx="150606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8" name="Freeform 47"/>
            <p:cNvSpPr/>
            <p:nvPr/>
          </p:nvSpPr>
          <p:spPr>
            <a:xfrm flipV="1">
              <a:off x="294746" y="3956806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9" name="Freeform 48"/>
            <p:cNvSpPr/>
            <p:nvPr/>
          </p:nvSpPr>
          <p:spPr>
            <a:xfrm flipV="1">
              <a:off x="337994" y="3943299"/>
              <a:ext cx="1064864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0" name="Freeform 49"/>
            <p:cNvSpPr/>
            <p:nvPr/>
          </p:nvSpPr>
          <p:spPr>
            <a:xfrm flipV="1">
              <a:off x="836985" y="3950527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735739" y="3526181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17096" y="3536975"/>
              <a:ext cx="193934" cy="315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154505" y="3536061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84213" y="3539957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831444" y="2506514"/>
              <a:ext cx="212468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674456" y="2496004"/>
              <a:ext cx="212468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696832" y="2499931"/>
              <a:ext cx="212468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76863" y="2137436"/>
              <a:ext cx="630579" cy="654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75430" y="4191626"/>
              <a:ext cx="630579" cy="654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303303" y="3536975"/>
              <a:ext cx="212468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47467" y="3538800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04122" y="3539795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Straight Connector 62"/>
            <p:cNvCxnSpPr>
              <a:endCxn id="64" idx="0"/>
            </p:cNvCxnSpPr>
            <p:nvPr/>
          </p:nvCxnSpPr>
          <p:spPr>
            <a:xfrm flipH="1">
              <a:off x="4101188" y="3933462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3854998" y="4535131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65" name="Straight Connector 64"/>
            <p:cNvCxnSpPr>
              <a:endCxn id="66" idx="0"/>
            </p:cNvCxnSpPr>
            <p:nvPr/>
          </p:nvCxnSpPr>
          <p:spPr>
            <a:xfrm>
              <a:off x="4495406" y="3933462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 flipH="1">
              <a:off x="4531320" y="4535131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7" name="Freeform 66"/>
            <p:cNvSpPr/>
            <p:nvPr/>
          </p:nvSpPr>
          <p:spPr>
            <a:xfrm flipV="1">
              <a:off x="4167356" y="4954677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68" name="Straight Connector 67"/>
            <p:cNvCxnSpPr>
              <a:endCxn id="69" idx="0"/>
            </p:cNvCxnSpPr>
            <p:nvPr/>
          </p:nvCxnSpPr>
          <p:spPr>
            <a:xfrm flipH="1">
              <a:off x="3431844" y="3930649"/>
              <a:ext cx="899078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3185654" y="4532318"/>
              <a:ext cx="492378" cy="450679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70" name="Straight Connector 69"/>
            <p:cNvCxnSpPr>
              <a:endCxn id="71" idx="0"/>
            </p:cNvCxnSpPr>
            <p:nvPr/>
          </p:nvCxnSpPr>
          <p:spPr>
            <a:xfrm>
              <a:off x="4531428" y="3927773"/>
              <a:ext cx="899078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 flipH="1">
              <a:off x="5184317" y="4529442"/>
              <a:ext cx="492378" cy="450679"/>
            </a:xfrm>
            <a:prstGeom prst="ellipse">
              <a:avLst/>
            </a:prstGeom>
            <a:solidFill>
              <a:srgbClr val="5B9BD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2" name="Freeform 71"/>
            <p:cNvSpPr/>
            <p:nvPr/>
          </p:nvSpPr>
          <p:spPr>
            <a:xfrm flipV="1">
              <a:off x="3486832" y="4974693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3" name="Freeform 72"/>
            <p:cNvSpPr/>
            <p:nvPr/>
          </p:nvSpPr>
          <p:spPr>
            <a:xfrm flipV="1">
              <a:off x="4907926" y="4994708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4" name="Freeform 73"/>
            <p:cNvSpPr/>
            <p:nvPr/>
          </p:nvSpPr>
          <p:spPr>
            <a:xfrm flipV="1">
              <a:off x="3542952" y="4971655"/>
              <a:ext cx="1064864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5" name="Freeform 74"/>
            <p:cNvSpPr/>
            <p:nvPr/>
          </p:nvSpPr>
          <p:spPr>
            <a:xfrm flipV="1">
              <a:off x="4252349" y="4977137"/>
              <a:ext cx="1064864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6" name="Freeform 75"/>
            <p:cNvSpPr/>
            <p:nvPr/>
          </p:nvSpPr>
          <p:spPr>
            <a:xfrm flipV="1">
              <a:off x="3611021" y="4898926"/>
              <a:ext cx="1648077" cy="344906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308806" y="4575759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963609" y="4572219"/>
              <a:ext cx="212468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653340" y="4568422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286519" y="4573280"/>
              <a:ext cx="212468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915221" y="3526770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180978" y="1461172"/>
              <a:ext cx="269310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504054" y="4576295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969955" y="4575427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74795" y="4566443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243751" y="2510942"/>
              <a:ext cx="257942" cy="31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 flipH="1">
              <a:off x="3762551" y="4994708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4135297" y="4990252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 rot="5400000">
              <a:off x="4057371" y="5247961"/>
              <a:ext cx="630579" cy="6548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>
            <a:xfrm flipH="1">
              <a:off x="5084598" y="4977589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5457343" y="4973132"/>
              <a:ext cx="282103" cy="6016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 rot="5400000">
              <a:off x="5384075" y="5237333"/>
              <a:ext cx="630579" cy="654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Freeform 92"/>
            <p:cNvSpPr/>
            <p:nvPr/>
          </p:nvSpPr>
          <p:spPr>
            <a:xfrm flipV="1">
              <a:off x="3888125" y="3947410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4" name="Freeform 93"/>
            <p:cNvSpPr/>
            <p:nvPr/>
          </p:nvSpPr>
          <p:spPr>
            <a:xfrm flipV="1">
              <a:off x="3931373" y="3933903"/>
              <a:ext cx="1064864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5" name="Freeform 94"/>
            <p:cNvSpPr/>
            <p:nvPr/>
          </p:nvSpPr>
          <p:spPr>
            <a:xfrm flipV="1">
              <a:off x="4430364" y="3941131"/>
              <a:ext cx="531409" cy="255202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24914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323850" y="888239"/>
            <a:ext cx="8394848" cy="3900578"/>
          </a:xfrm>
        </p:spPr>
        <p:txBody>
          <a:bodyPr>
            <a:noAutofit/>
          </a:bodyPr>
          <a:lstStyle/>
          <a:p>
            <a:r>
              <a:rPr lang="en-US" dirty="0" smtClean="0"/>
              <a:t>Root node is same as directory of German protocol</a:t>
            </a:r>
          </a:p>
          <a:p>
            <a:pPr lvl="1"/>
            <a:r>
              <a:rPr lang="en-US" dirty="0" smtClean="0"/>
              <a:t>          is closed Neo system</a:t>
            </a:r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get open Neo system      , modify directory to be internal node (talk to parent)</a:t>
            </a:r>
          </a:p>
          <a:p>
            <a:endParaRPr lang="en-US" dirty="0" smtClean="0"/>
          </a:p>
          <a:p>
            <a:r>
              <a:rPr lang="en-US" dirty="0" smtClean="0"/>
              <a:t>Internal node has state variable </a:t>
            </a:r>
            <a:r>
              <a:rPr lang="en-US" i="1" dirty="0" smtClean="0"/>
              <a:t>Permissions</a:t>
            </a:r>
            <a:r>
              <a:rPr lang="en-US" dirty="0" smtClean="0"/>
              <a:t>, captures summary of subhierarchy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729" y="1392173"/>
            <a:ext cx="406206" cy="31616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73" y="2385175"/>
            <a:ext cx="361001" cy="34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Illustration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3585716" y="2851882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693841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402502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836628" y="421305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20041" y="28948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30680" y="4227029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3277197" y="415792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436259" y="4221410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3698" y="368862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 flipH="1">
            <a:off x="5458790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461281" y="419785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30680" y="475618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21372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8757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 rot="20040823">
            <a:off x="1540079" y="3513156"/>
            <a:ext cx="1737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GetExclusive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2064742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847750" y="3385704"/>
            <a:ext cx="887954" cy="781050"/>
          </a:xfrm>
          <a:prstGeom prst="line">
            <a:avLst/>
          </a:prstGeom>
          <a:ln w="25400" cmpd="sng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100248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54" idx="0"/>
          </p:cNvCxnSpPr>
          <p:nvPr/>
        </p:nvCxnSpPr>
        <p:spPr>
          <a:xfrm flipH="1">
            <a:off x="3589617" y="3394397"/>
            <a:ext cx="198212" cy="76353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83800" y="4729850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1850" y="2821839"/>
            <a:ext cx="1946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Permissions=S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85421" y="2073349"/>
            <a:ext cx="0" cy="789757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2" y="1026447"/>
            <a:ext cx="886313" cy="8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Illustration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3585716" y="2851882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693841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402502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836628" y="421305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20041" y="28948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30680" y="4227029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3277197" y="415792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436259" y="4221410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3698" y="368862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 flipH="1">
            <a:off x="5458790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461281" y="419785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30680" y="475618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21372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8757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2064742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847750" y="3385704"/>
            <a:ext cx="887954" cy="781050"/>
          </a:xfrm>
          <a:prstGeom prst="line">
            <a:avLst/>
          </a:prstGeom>
          <a:ln w="25400" cmpd="sng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100248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54" idx="0"/>
          </p:cNvCxnSpPr>
          <p:nvPr/>
        </p:nvCxnSpPr>
        <p:spPr>
          <a:xfrm flipH="1">
            <a:off x="3589617" y="3394397"/>
            <a:ext cx="198212" cy="76353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83800" y="4729850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1850" y="2821839"/>
            <a:ext cx="1946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Permissions=S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20040823">
            <a:off x="2269987" y="2418089"/>
            <a:ext cx="1737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GetExclusive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885421" y="2073349"/>
            <a:ext cx="0" cy="789757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2" y="1026447"/>
            <a:ext cx="886313" cy="8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Illustration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585716" y="2851882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93841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402502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836628" y="421305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20041" y="28948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680" y="4227029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277197" y="415792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436259" y="4221410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3698" y="368862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 flipH="1">
            <a:off x="5458790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61281" y="419785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30680" y="475618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21372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08757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2064742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847750" y="3385704"/>
            <a:ext cx="887954" cy="781050"/>
          </a:xfrm>
          <a:prstGeom prst="line">
            <a:avLst/>
          </a:prstGeom>
          <a:ln w="25400" cmpd="sng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100248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2" idx="0"/>
          </p:cNvCxnSpPr>
          <p:nvPr/>
        </p:nvCxnSpPr>
        <p:spPr>
          <a:xfrm flipH="1">
            <a:off x="3589617" y="3394397"/>
            <a:ext cx="198212" cy="76353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83800" y="4729850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1850" y="2821839"/>
            <a:ext cx="195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Permissions=E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 rot="20040823">
            <a:off x="2023123" y="2430504"/>
            <a:ext cx="2011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GrantExclusive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885421" y="2073349"/>
            <a:ext cx="0" cy="789757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2" y="1026447"/>
            <a:ext cx="886313" cy="8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Illustration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85716" y="2851882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3841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02502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36628" y="421305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20041" y="28948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0680" y="4227029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277197" y="415792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36259" y="4221410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3698" y="368862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 flipH="1">
            <a:off x="5458790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61281" y="419785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30680" y="475618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21372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08757" y="478450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064742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847750" y="3385704"/>
            <a:ext cx="887954" cy="781050"/>
          </a:xfrm>
          <a:prstGeom prst="line">
            <a:avLst/>
          </a:prstGeom>
          <a:ln w="25400" cmpd="sng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00248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4" idx="0"/>
          </p:cNvCxnSpPr>
          <p:nvPr/>
        </p:nvCxnSpPr>
        <p:spPr>
          <a:xfrm flipH="1">
            <a:off x="3589617" y="3394397"/>
            <a:ext cx="198212" cy="76353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83800" y="4729850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20040823">
            <a:off x="2631566" y="3673576"/>
            <a:ext cx="552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Inv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20040823">
            <a:off x="3185918" y="3611738"/>
            <a:ext cx="552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Inv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20040823">
            <a:off x="4398062" y="3622872"/>
            <a:ext cx="552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Inv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1850" y="2821839"/>
            <a:ext cx="195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Permissions=E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885421" y="2073349"/>
            <a:ext cx="0" cy="789757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2" y="1026447"/>
            <a:ext cx="886313" cy="8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Illustration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85716" y="2851882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3841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02502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36628" y="421305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20041" y="28948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0680" y="4227029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277197" y="415792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36259" y="4221410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3698" y="368862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 flipH="1">
            <a:off x="5458790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61281" y="419785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30680" y="4756181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21372" y="478450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08757" y="478450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064742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847750" y="3385704"/>
            <a:ext cx="887954" cy="781050"/>
          </a:xfrm>
          <a:prstGeom prst="line">
            <a:avLst/>
          </a:prstGeom>
          <a:ln w="25400" cmpd="sng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00248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4" idx="0"/>
          </p:cNvCxnSpPr>
          <p:nvPr/>
        </p:nvCxnSpPr>
        <p:spPr>
          <a:xfrm flipH="1">
            <a:off x="3589617" y="3394397"/>
            <a:ext cx="198212" cy="763531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83800" y="472985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20040823">
            <a:off x="2592806" y="367357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Ack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20040823">
            <a:off x="3147158" y="3611738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Ack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20040823">
            <a:off x="4351521" y="367357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Ack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1850" y="2821839"/>
            <a:ext cx="195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Permissions=E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885421" y="2073349"/>
            <a:ext cx="0" cy="789757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2" y="1026447"/>
            <a:ext cx="886313" cy="8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2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Protocol Illustration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85716" y="2851882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3841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02502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36628" y="4213056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0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20041" y="28948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0680" y="4227029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277197" y="4157928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36259" y="4221410"/>
            <a:ext cx="44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/>
              <a:t>2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3698" y="368862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 flipH="1">
            <a:off x="5458790" y="4163531"/>
            <a:ext cx="624839" cy="5719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61281" y="419785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baseline="-25000" dirty="0" smtClean="0"/>
              <a:t>n-1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30680" y="4756181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21372" y="478450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08757" y="478450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064742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847750" y="3385704"/>
            <a:ext cx="887954" cy="781050"/>
          </a:xfrm>
          <a:prstGeom prst="line">
            <a:avLst/>
          </a:prstGeom>
          <a:ln w="25400" cmpd="sng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00248" y="3340048"/>
            <a:ext cx="1612480" cy="82670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4" idx="0"/>
          </p:cNvCxnSpPr>
          <p:nvPr/>
        </p:nvCxnSpPr>
        <p:spPr>
          <a:xfrm flipH="1">
            <a:off x="3589617" y="3394397"/>
            <a:ext cx="198212" cy="76353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83800" y="472985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 rot="20040823">
            <a:off x="1580019" y="3408036"/>
            <a:ext cx="2011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GrantExclusive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3885421" y="2073349"/>
            <a:ext cx="0" cy="789757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2" y="1026447"/>
            <a:ext cx="886313" cy="85065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261850" y="2821839"/>
            <a:ext cx="2026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Permissions=E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0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NeoGerman</a:t>
            </a:r>
            <a:r>
              <a:rPr lang="en-US" dirty="0" smtClean="0"/>
              <a:t> Summary Functions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323849" y="835376"/>
            <a:ext cx="8511807" cy="5841871"/>
          </a:xfrm>
        </p:spPr>
        <p:txBody>
          <a:bodyPr>
            <a:normAutofit/>
          </a:bodyPr>
          <a:lstStyle/>
          <a:p>
            <a:r>
              <a:rPr lang="en-US" dirty="0" smtClean="0"/>
              <a:t>Preorder, safety defined w.r.t summary functions</a:t>
            </a:r>
            <a:endParaRPr lang="en-US" dirty="0"/>
          </a:p>
          <a:p>
            <a:r>
              <a:rPr lang="en-US" dirty="0" smtClean="0"/>
              <a:t>Need: if safety violated </a:t>
            </a:r>
            <a:r>
              <a:rPr lang="en-US" dirty="0" smtClean="0">
                <a:sym typeface="Wingdings" panose="05000000000000000000" pitchFamily="2" charset="2"/>
              </a:rPr>
              <a:t> function returns </a:t>
            </a:r>
            <a:r>
              <a:rPr lang="en-US" i="1" dirty="0" smtClean="0">
                <a:sym typeface="Wingdings" panose="05000000000000000000" pitchFamily="2" charset="2"/>
              </a:rPr>
              <a:t>bad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 ordering &lt; on </a:t>
            </a:r>
            <a:r>
              <a:rPr lang="en-US" i="1" dirty="0" smtClean="0"/>
              <a:t>Sum</a:t>
            </a:r>
            <a:r>
              <a:rPr lang="en-US" dirty="0" smtClean="0"/>
              <a:t>: I &lt; S &lt; E &lt; </a:t>
            </a:r>
            <a:r>
              <a:rPr lang="en-US" i="1" dirty="0" smtClean="0"/>
              <a:t>bad</a:t>
            </a:r>
          </a:p>
          <a:p>
            <a:r>
              <a:rPr lang="en-US" dirty="0" smtClean="0"/>
              <a:t>2 constraints on            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Output of              always returns value of </a:t>
            </a:r>
            <a:r>
              <a:rPr lang="en-US" i="1" dirty="0" smtClean="0"/>
              <a:t>Permissions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05" y="3786862"/>
            <a:ext cx="4367515" cy="340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06821" y="3681453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if  </a:t>
            </a:r>
            <a:endParaRPr lang="en-US" sz="2400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017" y="3709290"/>
            <a:ext cx="1058889" cy="36063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6662321" y="3681453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and </a:t>
            </a:r>
            <a:endParaRPr lang="en-US" sz="2400" dirty="0"/>
          </a:p>
        </p:txBody>
      </p:sp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731" y="3718283"/>
            <a:ext cx="1092743" cy="388003"/>
          </a:xfrm>
          <a:prstGeom prst="rect">
            <a:avLst/>
          </a:prstGeom>
        </p:spPr>
      </p:pic>
      <p:pic>
        <p:nvPicPr>
          <p:cNvPr id="35" name="Picture 34" descr="Screen Clippi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30" b="-3636"/>
          <a:stretch/>
        </p:blipFill>
        <p:spPr>
          <a:xfrm>
            <a:off x="3033575" y="2935545"/>
            <a:ext cx="845995" cy="353067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23848" y="3751865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1)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347830" y="4246696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37" name="Picture 36" descr="Screen Clippi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4" r="136" b="-5572"/>
          <a:stretch/>
        </p:blipFill>
        <p:spPr>
          <a:xfrm>
            <a:off x="868988" y="4270894"/>
            <a:ext cx="3891517" cy="396108"/>
          </a:xfrm>
          <a:prstGeom prst="rect">
            <a:avLst/>
          </a:prstGeom>
        </p:spPr>
      </p:pic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537" y="5518319"/>
            <a:ext cx="921663" cy="37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6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Methodology  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323849" y="835376"/>
            <a:ext cx="8511807" cy="4821145"/>
          </a:xfrm>
        </p:spPr>
        <p:txBody>
          <a:bodyPr>
            <a:normAutofit/>
          </a:bodyPr>
          <a:lstStyle/>
          <a:p>
            <a:r>
              <a:rPr lang="en-US" dirty="0" smtClean="0"/>
              <a:t>All verification done automated in Cubicle parametric model checker</a:t>
            </a:r>
          </a:p>
          <a:p>
            <a:pPr lvl="1"/>
            <a:r>
              <a:rPr lang="en-US" dirty="0" smtClean="0"/>
              <a:t>SMT-based, backward reachability </a:t>
            </a:r>
          </a:p>
          <a:p>
            <a:pPr lvl="1"/>
            <a:r>
              <a:rPr lang="en-US" dirty="0" smtClean="0"/>
              <a:t>Similar syntax to Mur</a:t>
            </a:r>
            <a:r>
              <a:rPr lang="el-GR" dirty="0" smtClean="0"/>
              <a:t>φ</a:t>
            </a:r>
            <a:r>
              <a:rPr lang="en-US" dirty="0" smtClean="0"/>
              <a:t>, guard/action semantics</a:t>
            </a:r>
          </a:p>
          <a:p>
            <a:pPr lvl="1"/>
            <a:r>
              <a:rPr lang="en-US" dirty="0" smtClean="0"/>
              <a:t>Clean, promising results, great support!</a:t>
            </a:r>
          </a:p>
          <a:p>
            <a:pPr lvl="1"/>
            <a:endParaRPr lang="en-US" dirty="0"/>
          </a:p>
          <a:p>
            <a:r>
              <a:rPr lang="en-US" dirty="0" smtClean="0"/>
              <a:t>Must prove antecedents of Theorem 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        and         safe – express in Cubicle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i="1" dirty="0" smtClean="0"/>
              <a:t>L  </a:t>
            </a:r>
            <a:r>
              <a:rPr lang="en-US" dirty="0" smtClean="0"/>
              <a:t>(preorder) trickier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019" y="3808398"/>
            <a:ext cx="429088" cy="33397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198" y="3801491"/>
            <a:ext cx="367696" cy="35290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304018" y="4142368"/>
            <a:ext cx="665449" cy="358804"/>
            <a:chOff x="1539976" y="1662446"/>
            <a:chExt cx="724382" cy="390580"/>
          </a:xfrm>
        </p:grpSpPr>
        <p:pic>
          <p:nvPicPr>
            <p:cNvPr id="13" name="Picture 12" descr="Screen Clippi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9976" y="1700122"/>
              <a:ext cx="367696" cy="352904"/>
            </a:xfrm>
            <a:prstGeom prst="rect">
              <a:avLst/>
            </a:prstGeom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2357" y="1662446"/>
              <a:ext cx="362001" cy="390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22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Preorder Proof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323849" y="835376"/>
            <a:ext cx="8511807" cy="5831238"/>
          </a:xfrm>
        </p:spPr>
        <p:txBody>
          <a:bodyPr>
            <a:normAutofit/>
          </a:bodyPr>
          <a:lstStyle/>
          <a:p>
            <a:r>
              <a:rPr lang="en-US" dirty="0" smtClean="0"/>
              <a:t>Model both        and </a:t>
            </a:r>
            <a:r>
              <a:rPr lang="en-US" i="1" dirty="0" smtClean="0"/>
              <a:t>L </a:t>
            </a:r>
            <a:r>
              <a:rPr lang="en-US" dirty="0" smtClean="0"/>
              <a:t>in same Cubicle program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orce        and </a:t>
            </a:r>
            <a:r>
              <a:rPr lang="en-US" i="1" dirty="0" smtClean="0"/>
              <a:t>L </a:t>
            </a:r>
            <a:r>
              <a:rPr lang="en-US" dirty="0" smtClean="0"/>
              <a:t>to transition in lockstep, starting with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Have variables </a:t>
            </a:r>
            <a:r>
              <a:rPr lang="en-US" i="1" dirty="0" err="1" smtClean="0"/>
              <a:t>O_action</a:t>
            </a:r>
            <a:r>
              <a:rPr lang="en-US" dirty="0" smtClean="0"/>
              <a:t> and </a:t>
            </a:r>
            <a:r>
              <a:rPr lang="en-US" i="1" dirty="0" err="1" smtClean="0"/>
              <a:t>L_action</a:t>
            </a:r>
            <a:r>
              <a:rPr lang="en-US" dirty="0" smtClean="0"/>
              <a:t>, represent IOA </a:t>
            </a:r>
            <a:r>
              <a:rPr lang="en-US" i="1" dirty="0" smtClean="0"/>
              <a:t>action</a:t>
            </a:r>
            <a:r>
              <a:rPr lang="en-US" dirty="0" smtClean="0"/>
              <a:t>, updated after each transition, internal actions updated to     (silent)</a:t>
            </a:r>
          </a:p>
          <a:p>
            <a:endParaRPr lang="en-US" dirty="0" smtClean="0"/>
          </a:p>
          <a:p>
            <a:r>
              <a:rPr lang="en-US" dirty="0" smtClean="0"/>
              <a:t> One each transition, there needs to exist </a:t>
            </a:r>
            <a:r>
              <a:rPr lang="en-US" i="1" dirty="0" smtClean="0"/>
              <a:t>L </a:t>
            </a:r>
            <a:r>
              <a:rPr lang="en-US" dirty="0" smtClean="0"/>
              <a:t>step that “matches”      step</a:t>
            </a:r>
          </a:p>
          <a:p>
            <a:pPr lvl="1"/>
            <a:r>
              <a:rPr lang="en-US" dirty="0" smtClean="0"/>
              <a:t>To reveal witness step, conjunct expression to </a:t>
            </a:r>
            <a:r>
              <a:rPr lang="en-US" i="1" dirty="0" smtClean="0"/>
              <a:t>L</a:t>
            </a:r>
            <a:r>
              <a:rPr lang="en-US" dirty="0" smtClean="0"/>
              <a:t> guards, forcing </a:t>
            </a:r>
            <a:r>
              <a:rPr lang="en-US" i="1" dirty="0" smtClean="0"/>
              <a:t>L </a:t>
            </a:r>
            <a:r>
              <a:rPr lang="en-US" dirty="0" smtClean="0"/>
              <a:t>take “right” step w.r.t       step.</a:t>
            </a:r>
          </a:p>
          <a:p>
            <a:pPr lvl="1"/>
            <a:r>
              <a:rPr lang="en-US" dirty="0" smtClean="0"/>
              <a:t>Note: conjunction can only restrict </a:t>
            </a:r>
            <a:r>
              <a:rPr lang="en-US" i="1" dirty="0" smtClean="0"/>
              <a:t>L</a:t>
            </a:r>
            <a:r>
              <a:rPr lang="en-US" dirty="0" smtClean="0"/>
              <a:t> behavior  </a:t>
            </a:r>
            <a:r>
              <a:rPr lang="en-US" i="1" dirty="0" smtClean="0"/>
              <a:t> 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496" y="924229"/>
            <a:ext cx="337782" cy="324193"/>
          </a:xfrm>
          <a:prstGeom prst="rect">
            <a:avLst/>
          </a:prstGeom>
        </p:spPr>
      </p:pic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575" y="1993559"/>
            <a:ext cx="337782" cy="324193"/>
          </a:xfrm>
          <a:prstGeom prst="rect">
            <a:avLst/>
          </a:prstGeom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505" y="3658751"/>
            <a:ext cx="261991" cy="353384"/>
          </a:xfrm>
          <a:prstGeom prst="rect">
            <a:avLst/>
          </a:prstGeom>
        </p:spPr>
      </p:pic>
      <p:pic>
        <p:nvPicPr>
          <p:cNvPr id="20" name="Picture 19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155" y="1950014"/>
            <a:ext cx="337782" cy="324193"/>
          </a:xfrm>
          <a:prstGeom prst="rect">
            <a:avLst/>
          </a:prstGeom>
        </p:spPr>
      </p:pic>
      <p:pic>
        <p:nvPicPr>
          <p:cNvPr id="21" name="Picture 20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619" y="5122848"/>
            <a:ext cx="337782" cy="324193"/>
          </a:xfrm>
          <a:prstGeom prst="rect">
            <a:avLst/>
          </a:prstGeom>
        </p:spPr>
      </p:pic>
      <p:pic>
        <p:nvPicPr>
          <p:cNvPr id="24" name="Picture 2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253" y="5916417"/>
            <a:ext cx="337782" cy="32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7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107" name="Content Placeholder 1"/>
          <p:cNvSpPr>
            <a:spLocks noGrp="1"/>
          </p:cNvSpPr>
          <p:nvPr>
            <p:ph idx="1"/>
          </p:nvPr>
        </p:nvSpPr>
        <p:spPr>
          <a:xfrm>
            <a:off x="323850" y="977395"/>
            <a:ext cx="8698852" cy="4794014"/>
          </a:xfrm>
        </p:spPr>
        <p:txBody>
          <a:bodyPr>
            <a:noAutofit/>
          </a:bodyPr>
          <a:lstStyle/>
          <a:p>
            <a:r>
              <a:rPr lang="en-US" dirty="0" smtClean="0"/>
              <a:t>Parametric model checkers fall short</a:t>
            </a:r>
          </a:p>
          <a:p>
            <a:pPr lvl="1"/>
            <a:r>
              <a:rPr lang="en-US" dirty="0" smtClean="0"/>
              <a:t>Suitable for flat protocols</a:t>
            </a:r>
          </a:p>
          <a:p>
            <a:pPr lvl="1"/>
            <a:r>
              <a:rPr lang="en-US" dirty="0" smtClean="0"/>
              <a:t>Can’t handle asymmetry in hierarchical protocols</a:t>
            </a:r>
          </a:p>
          <a:p>
            <a:pPr lvl="1"/>
            <a:endParaRPr lang="en-US" dirty="0"/>
          </a:p>
          <a:p>
            <a:r>
              <a:rPr lang="en-US" dirty="0" smtClean="0"/>
              <a:t>Solution: Design specifically to fit automated techniques</a:t>
            </a:r>
          </a:p>
          <a:p>
            <a:pPr lvl="1"/>
            <a:endParaRPr lang="en-US" dirty="0"/>
          </a:p>
          <a:p>
            <a:r>
              <a:rPr lang="en-US" dirty="0" smtClean="0"/>
              <a:t>Formally specify class of transition systems – Neo</a:t>
            </a:r>
          </a:p>
          <a:p>
            <a:pPr lvl="1"/>
            <a:r>
              <a:rPr lang="en-US" dirty="0"/>
              <a:t>Require properties that enable automated safety verification</a:t>
            </a:r>
          </a:p>
          <a:p>
            <a:pPr lvl="1"/>
            <a:r>
              <a:rPr lang="en-US" dirty="0" smtClean="0"/>
              <a:t>Key: Network invariants + parameterized verification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Preorder Proof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323849" y="835376"/>
            <a:ext cx="8511807" cy="5831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After </a:t>
            </a:r>
            <a:r>
              <a:rPr lang="en-US" dirty="0" smtClean="0"/>
              <a:t>each      step, Cubicle checks: </a:t>
            </a:r>
          </a:p>
          <a:p>
            <a:r>
              <a:rPr lang="en-US" dirty="0"/>
              <a:t>There exists </a:t>
            </a:r>
            <a:r>
              <a:rPr lang="en-US" i="1" dirty="0"/>
              <a:t>L</a:t>
            </a:r>
            <a:r>
              <a:rPr lang="en-US" dirty="0"/>
              <a:t> action </a:t>
            </a:r>
            <a:r>
              <a:rPr lang="en-US" dirty="0" smtClean="0"/>
              <a:t>that can fire</a:t>
            </a:r>
          </a:p>
          <a:p>
            <a:pPr lvl="1"/>
            <a:r>
              <a:rPr lang="en-US" dirty="0" smtClean="0"/>
              <a:t>Cubicle safety prop: Disjunction of all </a:t>
            </a:r>
            <a:r>
              <a:rPr lang="en-US" i="1" dirty="0" smtClean="0"/>
              <a:t>L </a:t>
            </a:r>
            <a:r>
              <a:rPr lang="en-US" dirty="0" smtClean="0"/>
              <a:t>guards is true</a:t>
            </a:r>
          </a:p>
          <a:p>
            <a:endParaRPr lang="en-US" i="1" dirty="0" smtClean="0"/>
          </a:p>
          <a:p>
            <a:pPr marL="0" indent="0">
              <a:buNone/>
            </a:pPr>
            <a:r>
              <a:rPr lang="en-US" dirty="0"/>
              <a:t>After each pair of      </a:t>
            </a:r>
            <a:r>
              <a:rPr lang="en-US" dirty="0" smtClean="0"/>
              <a:t>and </a:t>
            </a:r>
            <a:r>
              <a:rPr lang="en-US" i="1" dirty="0" smtClean="0"/>
              <a:t>L </a:t>
            </a:r>
            <a:r>
              <a:rPr lang="en-US" dirty="0" smtClean="0"/>
              <a:t>steps, </a:t>
            </a:r>
            <a:r>
              <a:rPr lang="en-US" dirty="0"/>
              <a:t>Cubicle checks: </a:t>
            </a:r>
            <a:endParaRPr lang="en-US" i="1" dirty="0"/>
          </a:p>
          <a:p>
            <a:r>
              <a:rPr lang="en-US" i="1" dirty="0" err="1" smtClean="0"/>
              <a:t>O_action</a:t>
            </a:r>
            <a:r>
              <a:rPr lang="en-US" i="1" dirty="0" smtClean="0"/>
              <a:t>=</a:t>
            </a:r>
            <a:r>
              <a:rPr lang="en-US" i="1" dirty="0" err="1" smtClean="0"/>
              <a:t>L_action</a:t>
            </a:r>
            <a:r>
              <a:rPr lang="en-US" i="1" dirty="0" smtClean="0"/>
              <a:t>, </a:t>
            </a:r>
            <a:r>
              <a:rPr lang="en-US" dirty="0" smtClean="0"/>
              <a:t>summary state outputs match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114" y="923430"/>
            <a:ext cx="337782" cy="324193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752" y="2840835"/>
            <a:ext cx="337782" cy="32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6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Safety Properties can Neo Verify?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43095" y="1070098"/>
            <a:ext cx="9000905" cy="57879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Define class of FOL formulas we can verify are </a:t>
            </a:r>
            <a:r>
              <a:rPr lang="en-US" dirty="0" smtClean="0"/>
              <a:t>invariant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verify all safety properties of the form: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E.g., </a:t>
            </a:r>
            <a:r>
              <a:rPr lang="en-US" i="1" dirty="0" smtClean="0"/>
              <a:t>LP={E,S,I}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We provide summary function guaranteed to verify all such safety properties</a:t>
            </a:r>
          </a:p>
          <a:p>
            <a:pPr marL="0" indent="0">
              <a:buNone/>
            </a:pPr>
            <a:r>
              <a:rPr lang="en-US" i="1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342328" y="1877716"/>
            <a:ext cx="8602437" cy="2818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Given set                               of predicates on leaf states and</a:t>
            </a:r>
          </a:p>
          <a:p>
            <a:pPr marL="0" indent="0">
              <a:buNone/>
            </a:pPr>
            <a:r>
              <a:rPr lang="en-US" sz="2400" dirty="0" smtClean="0"/>
              <a:t>proposition logic formula                          over atoms of form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910" y="1943330"/>
            <a:ext cx="1948573" cy="26868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298" y="2330008"/>
            <a:ext cx="825251" cy="344837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835" y="2401774"/>
            <a:ext cx="1550116" cy="294164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17" y="3533629"/>
            <a:ext cx="6422065" cy="326546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2"/>
          <a:stretch/>
        </p:blipFill>
        <p:spPr>
          <a:xfrm>
            <a:off x="2505598" y="4330995"/>
            <a:ext cx="5622350" cy="31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6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-197146" y="505767"/>
            <a:ext cx="9341146" cy="5831238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pPr lvl="1"/>
            <a:r>
              <a:rPr lang="en-US" sz="3200" dirty="0" smtClean="0"/>
              <a:t>Industrial-strength hierarchical coherence protocol</a:t>
            </a:r>
          </a:p>
          <a:p>
            <a:pPr lvl="2"/>
            <a:r>
              <a:rPr lang="en-US" sz="2800" dirty="0"/>
              <a:t>R</a:t>
            </a:r>
            <a:r>
              <a:rPr lang="en-US" sz="2800" dirty="0" smtClean="0"/>
              <a:t>equest forwarding </a:t>
            </a:r>
          </a:p>
          <a:p>
            <a:pPr lvl="2"/>
            <a:r>
              <a:rPr lang="en-US" sz="2800" dirty="0" smtClean="0"/>
              <a:t>MESI coherence permissions</a:t>
            </a:r>
          </a:p>
          <a:p>
            <a:pPr lvl="2"/>
            <a:r>
              <a:rPr lang="en-US" sz="2800" dirty="0"/>
              <a:t>S</a:t>
            </a:r>
            <a:r>
              <a:rPr lang="en-US" sz="2800" dirty="0" smtClean="0"/>
              <a:t>upport for unordered networks</a:t>
            </a:r>
          </a:p>
          <a:p>
            <a:pPr lvl="1"/>
            <a:r>
              <a:rPr lang="en-US" sz="3200" dirty="0" smtClean="0"/>
              <a:t>Distributed lock management</a:t>
            </a:r>
          </a:p>
          <a:p>
            <a:pPr lvl="2"/>
            <a:r>
              <a:rPr lang="en-US" sz="2800" dirty="0" smtClean="0"/>
              <a:t>Richer permissions (NL, CR, CW, PR, PW, EX) </a:t>
            </a:r>
          </a:p>
          <a:p>
            <a:pPr lvl="1"/>
            <a:r>
              <a:rPr lang="en-US" sz="3200" dirty="0" smtClean="0"/>
              <a:t>Dynamic power management</a:t>
            </a:r>
          </a:p>
          <a:p>
            <a:pPr lvl="2"/>
            <a:r>
              <a:rPr lang="en-US" sz="2800" dirty="0" smtClean="0"/>
              <a:t>Natural hierarchy in datacenters</a:t>
            </a:r>
          </a:p>
          <a:p>
            <a:endParaRPr lang="en-US" sz="3600" i="1" dirty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544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-197146" y="505767"/>
            <a:ext cx="9500634" cy="5831238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pPr lvl="1"/>
            <a:r>
              <a:rPr lang="en-US" sz="2800" dirty="0" smtClean="0"/>
              <a:t>Neo framework enables design and automated verification of hierarchical protocols safe for arbitrary configurations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Case study: Design and verify hierarchical coherence protocol</a:t>
            </a:r>
          </a:p>
          <a:p>
            <a:pPr lvl="2"/>
            <a:r>
              <a:rPr lang="en-US" sz="2400" dirty="0" smtClean="0"/>
              <a:t>Correct for arbitrary size, depth, branching degrees per node</a:t>
            </a:r>
          </a:p>
          <a:p>
            <a:pPr lvl="2"/>
            <a:r>
              <a:rPr lang="en-US" sz="2400" dirty="0" smtClean="0"/>
              <a:t>Proof completely automated in parametric model checker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Prove observational preorder in parametric setting</a:t>
            </a:r>
            <a:endParaRPr lang="en-US" sz="2800" dirty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14598" y="6586651"/>
            <a:ext cx="2775441" cy="282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/>
              <a:t>FMCAD 2016 - Mountain View, CA</a:t>
            </a:r>
            <a:endParaRPr lang="en-US" sz="14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9836" y="6575242"/>
            <a:ext cx="2775441" cy="282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hlinkClick r:id="rId3"/>
              </a:rPr>
              <a:t>http://people.duke.edu/~om26/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8828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our Approach</a:t>
            </a:r>
            <a:endParaRPr lang="en-US" dirty="0"/>
          </a:p>
        </p:txBody>
      </p:sp>
      <p:sp>
        <p:nvSpPr>
          <p:cNvPr id="101" name="Content Placeholder 1"/>
          <p:cNvSpPr>
            <a:spLocks noGrp="1"/>
          </p:cNvSpPr>
          <p:nvPr>
            <p:ph idx="1"/>
          </p:nvPr>
        </p:nvSpPr>
        <p:spPr>
          <a:xfrm>
            <a:off x="3681895" y="3279813"/>
            <a:ext cx="5462105" cy="2704147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require</a:t>
            </a:r>
            <a:r>
              <a:rPr lang="en-US" sz="2200" dirty="0" smtClean="0"/>
              <a:t> </a:t>
            </a:r>
            <a:r>
              <a:rPr lang="en-US" sz="2200" i="1" dirty="0" smtClean="0"/>
              <a:t>L</a:t>
            </a:r>
            <a:r>
              <a:rPr lang="en-US" sz="2200" dirty="0" smtClean="0"/>
              <a:t> Network Invariant </a:t>
            </a:r>
          </a:p>
          <a:p>
            <a:pPr lvl="1"/>
            <a:r>
              <a:rPr lang="en-US" sz="1800" dirty="0"/>
              <a:t>All proper subtrees </a:t>
            </a:r>
            <a:r>
              <a:rPr lang="en-US" sz="1800" i="1" dirty="0"/>
              <a:t>P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</a:p>
          <a:p>
            <a:r>
              <a:rPr lang="en-US" sz="2300" dirty="0" smtClean="0"/>
              <a:t>Behavior along c1 over-approximates c2, c3</a:t>
            </a:r>
          </a:p>
          <a:p>
            <a:r>
              <a:rPr lang="en-US" sz="2300" dirty="0" smtClean="0"/>
              <a:t>Preorder       captures states and externally-visible behaviors</a:t>
            </a:r>
            <a:r>
              <a:rPr lang="en-US" sz="2300" i="1" dirty="0" smtClean="0"/>
              <a:t> </a:t>
            </a:r>
            <a:r>
              <a:rPr lang="en-US" sz="2300" dirty="0" smtClean="0"/>
              <a:t>of subhierarchy</a:t>
            </a:r>
            <a:endParaRPr lang="en-US" sz="1300" dirty="0" smtClean="0"/>
          </a:p>
          <a:p>
            <a:pPr marL="0" indent="0">
              <a:buNone/>
            </a:pPr>
            <a:endParaRPr lang="en-US" sz="2200" dirty="0" smtClean="0"/>
          </a:p>
        </p:txBody>
      </p:sp>
      <p:pic>
        <p:nvPicPr>
          <p:cNvPr id="141" name="Picture 140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055" y="3698138"/>
            <a:ext cx="266260" cy="295484"/>
          </a:xfrm>
          <a:prstGeom prst="rect">
            <a:avLst/>
          </a:prstGeom>
        </p:spPr>
      </p:pic>
      <p:sp>
        <p:nvSpPr>
          <p:cNvPr id="142" name="Rectangle 141"/>
          <p:cNvSpPr/>
          <p:nvPr/>
        </p:nvSpPr>
        <p:spPr>
          <a:xfrm>
            <a:off x="6676315" y="3635155"/>
            <a:ext cx="257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525013" y="691433"/>
            <a:ext cx="6049973" cy="5707114"/>
            <a:chOff x="525013" y="691433"/>
            <a:chExt cx="6049973" cy="5707114"/>
          </a:xfrm>
        </p:grpSpPr>
        <p:sp>
          <p:nvSpPr>
            <p:cNvPr id="4" name="Oval 3"/>
            <p:cNvSpPr/>
            <p:nvPr/>
          </p:nvSpPr>
          <p:spPr>
            <a:xfrm>
              <a:off x="4077073" y="691433"/>
              <a:ext cx="624839" cy="571922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>
              <a:stCxn id="4" idx="3"/>
            </p:cNvCxnSpPr>
            <p:nvPr/>
          </p:nvCxnSpPr>
          <p:spPr>
            <a:xfrm flipH="1">
              <a:off x="2556099" y="1179599"/>
              <a:ext cx="1612480" cy="8267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185198" y="2003082"/>
              <a:ext cx="624839" cy="57192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9" idx="0"/>
            </p:cNvCxnSpPr>
            <p:nvPr/>
          </p:nvCxnSpPr>
          <p:spPr>
            <a:xfrm flipH="1">
              <a:off x="3206279" y="1225255"/>
              <a:ext cx="1020781" cy="777827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endCxn id="10" idx="0"/>
            </p:cNvCxnSpPr>
            <p:nvPr/>
          </p:nvCxnSpPr>
          <p:spPr>
            <a:xfrm flipH="1">
              <a:off x="3921190" y="1233948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2893859" y="2003082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608770" y="1997479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591605" y="1179599"/>
              <a:ext cx="1612480" cy="8267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 flipH="1">
              <a:off x="5950147" y="2003082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 flipV="1">
              <a:off x="2516226" y="2564327"/>
              <a:ext cx="3650162" cy="340998"/>
              <a:chOff x="4236720" y="1722113"/>
              <a:chExt cx="3650162" cy="340998"/>
            </a:xfrm>
          </p:grpSpPr>
          <p:sp>
            <p:nvSpPr>
              <p:cNvPr id="36" name="Freeform 35"/>
              <p:cNvSpPr/>
              <p:nvPr/>
            </p:nvSpPr>
            <p:spPr>
              <a:xfrm>
                <a:off x="4236720" y="1722113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4291602" y="1739254"/>
                <a:ext cx="1351335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4924833" y="1730081"/>
                <a:ext cx="674370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4243913" y="1734130"/>
                <a:ext cx="3642969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4952217" y="1722113"/>
                <a:ext cx="2882541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5642937" y="1722113"/>
                <a:ext cx="2200436" cy="323857"/>
              </a:xfrm>
              <a:custGeom>
                <a:avLst/>
                <a:gdLst>
                  <a:gd name="connsiteX0" fmla="*/ 0 w 674370"/>
                  <a:gd name="connsiteY0" fmla="*/ 316237 h 323857"/>
                  <a:gd name="connsiteX1" fmla="*/ 327660 w 674370"/>
                  <a:gd name="connsiteY1" fmla="*/ 7 h 323857"/>
                  <a:gd name="connsiteX2" fmla="*/ 674370 w 674370"/>
                  <a:gd name="connsiteY2" fmla="*/ 323857 h 32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4370" h="323857">
                    <a:moveTo>
                      <a:pt x="0" y="316237"/>
                    </a:moveTo>
                    <a:cubicBezTo>
                      <a:pt x="107632" y="157487"/>
                      <a:pt x="215265" y="-1263"/>
                      <a:pt x="327660" y="7"/>
                    </a:cubicBezTo>
                    <a:cubicBezTo>
                      <a:pt x="440055" y="1277"/>
                      <a:pt x="557212" y="162567"/>
                      <a:pt x="674370" y="32385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3767832" y="206096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106654" y="204762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327985" y="205260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649958" y="1592952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5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211398" y="734398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22037" y="206658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53412" y="1422172"/>
              <a:ext cx="439398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c3</a:t>
              </a:r>
              <a:endParaRPr lang="en-US" sz="2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3" name="Straight Connector 102"/>
            <p:cNvCxnSpPr>
              <a:endCxn id="105" idx="0"/>
            </p:cNvCxnSpPr>
            <p:nvPr/>
          </p:nvCxnSpPr>
          <p:spPr>
            <a:xfrm flipH="1">
              <a:off x="1399910" y="2569401"/>
              <a:ext cx="1020781" cy="7778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6" idx="0"/>
            </p:cNvCxnSpPr>
            <p:nvPr/>
          </p:nvCxnSpPr>
          <p:spPr>
            <a:xfrm flipH="1">
              <a:off x="2114821" y="2578094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1087490" y="3347228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802401" y="3341625"/>
              <a:ext cx="624839" cy="57192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>
              <a:endCxn id="108" idx="0"/>
            </p:cNvCxnSpPr>
            <p:nvPr/>
          </p:nvCxnSpPr>
          <p:spPr>
            <a:xfrm>
              <a:off x="2570247" y="2604278"/>
              <a:ext cx="309598" cy="7429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 flipH="1">
              <a:off x="2567426" y="3347228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223083" y="3384215"/>
              <a:ext cx="356188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960837" y="3397913"/>
              <a:ext cx="246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1" name="Straight Connector 110"/>
            <p:cNvCxnSpPr>
              <a:endCxn id="112" idx="0"/>
            </p:cNvCxnSpPr>
            <p:nvPr/>
          </p:nvCxnSpPr>
          <p:spPr>
            <a:xfrm flipH="1">
              <a:off x="1686845" y="3901064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1374425" y="4664595"/>
              <a:ext cx="624839" cy="57192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/>
            <p:cNvCxnSpPr>
              <a:endCxn id="114" idx="0"/>
            </p:cNvCxnSpPr>
            <p:nvPr/>
          </p:nvCxnSpPr>
          <p:spPr>
            <a:xfrm>
              <a:off x="2187117" y="3901064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 flipH="1">
              <a:off x="2232693" y="4664595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 flipV="1">
              <a:off x="1770814" y="5197009"/>
              <a:ext cx="674370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endCxn id="117" idx="0"/>
            </p:cNvCxnSpPr>
            <p:nvPr/>
          </p:nvCxnSpPr>
          <p:spPr>
            <a:xfrm flipH="1">
              <a:off x="837433" y="3897494"/>
              <a:ext cx="1140950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Oval 116"/>
            <p:cNvSpPr/>
            <p:nvPr/>
          </p:nvSpPr>
          <p:spPr>
            <a:xfrm>
              <a:off x="525013" y="4661025"/>
              <a:ext cx="624839" cy="57192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>
              <a:endCxn id="119" idx="0"/>
            </p:cNvCxnSpPr>
            <p:nvPr/>
          </p:nvCxnSpPr>
          <p:spPr>
            <a:xfrm>
              <a:off x="2232829" y="3893845"/>
              <a:ext cx="1140950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/>
            <p:nvPr/>
          </p:nvSpPr>
          <p:spPr>
            <a:xfrm flipH="1">
              <a:off x="3061360" y="4657376"/>
              <a:ext cx="624839" cy="57192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flipV="1">
              <a:off x="907214" y="5222409"/>
              <a:ext cx="674370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 flipV="1">
              <a:off x="2710614" y="5247809"/>
              <a:ext cx="674370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 flipV="1">
              <a:off x="978432" y="5218554"/>
              <a:ext cx="1351335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 flipV="1">
              <a:off x="1878672" y="5225511"/>
              <a:ext cx="1351335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 flipV="1">
              <a:off x="1064813" y="5126259"/>
              <a:ext cx="2091446" cy="437693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81296" y="4716153"/>
              <a:ext cx="356188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512255" y="4711661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387539" y="4706842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191056" y="471300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719871" y="3384962"/>
              <a:ext cx="356188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044841" y="2844291"/>
              <a:ext cx="459825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631206" y="2840432"/>
              <a:ext cx="431307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2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2" name="Straight Connector 131"/>
            <p:cNvCxnSpPr/>
            <p:nvPr/>
          </p:nvCxnSpPr>
          <p:spPr>
            <a:xfrm flipH="1">
              <a:off x="1257108" y="5247809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1730130" y="5242154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 rot="5400000">
              <a:off x="1455700" y="5498301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5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5" name="Straight Connector 134"/>
            <p:cNvCxnSpPr/>
            <p:nvPr/>
          </p:nvCxnSpPr>
          <p:spPr>
            <a:xfrm flipH="1">
              <a:off x="2934814" y="5226084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3407836" y="5220429"/>
              <a:ext cx="357995" cy="763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 rot="5400000">
              <a:off x="3153727" y="5446233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sz="5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Freeform 137"/>
            <p:cNvSpPr/>
            <p:nvPr/>
          </p:nvSpPr>
          <p:spPr>
            <a:xfrm flipV="1">
              <a:off x="1416464" y="3918764"/>
              <a:ext cx="674370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 flipV="1">
              <a:off x="1471346" y="3901623"/>
              <a:ext cx="1351335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 flipV="1">
              <a:off x="2104577" y="3910796"/>
              <a:ext cx="674370" cy="323857"/>
            </a:xfrm>
            <a:custGeom>
              <a:avLst/>
              <a:gdLst>
                <a:gd name="connsiteX0" fmla="*/ 0 w 674370"/>
                <a:gd name="connsiteY0" fmla="*/ 316237 h 323857"/>
                <a:gd name="connsiteX1" fmla="*/ 327660 w 674370"/>
                <a:gd name="connsiteY1" fmla="*/ 7 h 323857"/>
                <a:gd name="connsiteX2" fmla="*/ 674370 w 674370"/>
                <a:gd name="connsiteY2" fmla="*/ 323857 h 3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323857">
                  <a:moveTo>
                    <a:pt x="0" y="316237"/>
                  </a:moveTo>
                  <a:cubicBezTo>
                    <a:pt x="107632" y="157487"/>
                    <a:pt x="215265" y="-1263"/>
                    <a:pt x="327660" y="7"/>
                  </a:cubicBezTo>
                  <a:cubicBezTo>
                    <a:pt x="440055" y="1277"/>
                    <a:pt x="557212" y="162567"/>
                    <a:pt x="674370" y="3238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5" name="Straight Arrow Connector 74"/>
          <p:cNvCxnSpPr/>
          <p:nvPr/>
        </p:nvCxnSpPr>
        <p:spPr>
          <a:xfrm>
            <a:off x="560052" y="1015140"/>
            <a:ext cx="0" cy="364393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 rot="16200000">
            <a:off x="-990736" y="2495612"/>
            <a:ext cx="2556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Network Invariants</a:t>
            </a:r>
            <a:endParaRPr lang="en-US" sz="2400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271630" y="6613572"/>
            <a:ext cx="2588005" cy="2736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17486" y="6144775"/>
            <a:ext cx="4973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Parameterized model Checking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6598808" y="726116"/>
            <a:ext cx="2603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R</a:t>
            </a:r>
            <a:r>
              <a:rPr lang="en-US" sz="2000" b="1" dirty="0" smtClean="0"/>
              <a:t> - Root node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I</a:t>
            </a:r>
            <a:r>
              <a:rPr lang="en-US" sz="2000" b="1" dirty="0" smtClean="0"/>
              <a:t>- Internal node</a:t>
            </a:r>
          </a:p>
          <a:p>
            <a:r>
              <a:rPr lang="en-US" sz="2000" b="1" dirty="0" smtClean="0">
                <a:solidFill>
                  <a:srgbClr val="92D050"/>
                </a:solidFill>
              </a:rPr>
              <a:t>L</a:t>
            </a:r>
            <a:r>
              <a:rPr lang="en-US" sz="2000" b="1" dirty="0" smtClean="0"/>
              <a:t>- Leaf node</a:t>
            </a:r>
            <a:endParaRPr lang="en-US" sz="2000" b="1" dirty="0"/>
          </a:p>
        </p:txBody>
      </p:sp>
      <p:pic>
        <p:nvPicPr>
          <p:cNvPr id="73" name="Picture 72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667" y="4824919"/>
            <a:ext cx="266260" cy="29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0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 Framework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645" y="977394"/>
            <a:ext cx="9069355" cy="5608232"/>
          </a:xfrm>
        </p:spPr>
        <p:txBody>
          <a:bodyPr>
            <a:noAutofit/>
          </a:bodyPr>
          <a:lstStyle/>
          <a:p>
            <a:r>
              <a:rPr lang="en-US" dirty="0"/>
              <a:t>Neo formalized on I/O </a:t>
            </a:r>
            <a:r>
              <a:rPr lang="en-US" dirty="0" smtClean="0"/>
              <a:t>Automata (IOA) </a:t>
            </a:r>
            <a:r>
              <a:rPr lang="en-US" dirty="0"/>
              <a:t>process </a:t>
            </a:r>
            <a:r>
              <a:rPr lang="en-US" dirty="0" smtClean="0"/>
              <a:t>theory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Neo system is an IOA with specific properties for actions, composition, and executions </a:t>
            </a:r>
          </a:p>
          <a:p>
            <a:r>
              <a:rPr lang="en-US" dirty="0" smtClean="0"/>
              <a:t>3 classes of IOA</a:t>
            </a:r>
          </a:p>
          <a:p>
            <a:pPr lvl="1"/>
            <a:r>
              <a:rPr lang="en-US" b="1" dirty="0" smtClean="0">
                <a:solidFill>
                  <a:srgbClr val="00B0F0"/>
                </a:solidFill>
              </a:rPr>
              <a:t>Internal node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Leaf </a:t>
            </a:r>
            <a:r>
              <a:rPr lang="en-US" b="1" dirty="0" smtClean="0">
                <a:solidFill>
                  <a:srgbClr val="92D050"/>
                </a:solidFill>
              </a:rPr>
              <a:t>node</a:t>
            </a:r>
            <a:endParaRPr lang="en-US" b="1" dirty="0">
              <a:solidFill>
                <a:srgbClr val="92D050"/>
              </a:solidFill>
            </a:endParaRPr>
          </a:p>
          <a:p>
            <a:pPr lvl="1"/>
            <a:r>
              <a:rPr lang="en-US" b="1" dirty="0" smtClean="0">
                <a:solidFill>
                  <a:schemeClr val="accent2"/>
                </a:solidFill>
              </a:rPr>
              <a:t>Root node</a:t>
            </a:r>
          </a:p>
          <a:p>
            <a:pPr lvl="1"/>
            <a:endParaRPr lang="en-US" dirty="0" smtClean="0"/>
          </a:p>
          <a:p>
            <a:r>
              <a:rPr lang="en-US" dirty="0"/>
              <a:t>Define 3 sets of actions</a:t>
            </a:r>
          </a:p>
          <a:p>
            <a:pPr lvl="1"/>
            <a:r>
              <a:rPr lang="en-US" dirty="0"/>
              <a:t>Upward actions – </a:t>
            </a:r>
            <a:r>
              <a:rPr lang="en-US" i="1" dirty="0"/>
              <a:t>U  </a:t>
            </a:r>
            <a:endParaRPr lang="en-US" i="1" dirty="0" smtClean="0"/>
          </a:p>
          <a:p>
            <a:pPr lvl="1"/>
            <a:r>
              <a:rPr lang="en-US" dirty="0" smtClean="0"/>
              <a:t>Downward actions – </a:t>
            </a:r>
            <a:r>
              <a:rPr lang="en-US" i="1" dirty="0" smtClean="0"/>
              <a:t>D   </a:t>
            </a:r>
          </a:p>
          <a:p>
            <a:pPr lvl="1"/>
            <a:r>
              <a:rPr lang="en-US" dirty="0" smtClean="0"/>
              <a:t>Peer-to-peer </a:t>
            </a:r>
            <a:r>
              <a:rPr lang="en-US" dirty="0"/>
              <a:t>actions – </a:t>
            </a:r>
            <a:r>
              <a:rPr lang="en-US" i="1" dirty="0" smtClean="0"/>
              <a:t>P</a:t>
            </a:r>
            <a:endParaRPr lang="en-US" dirty="0" smtClean="0"/>
          </a:p>
        </p:txBody>
      </p:sp>
      <p:pic>
        <p:nvPicPr>
          <p:cNvPr id="194" name="Picture 1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831" y="2570900"/>
            <a:ext cx="3199521" cy="318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1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Node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6150145" y="2046017"/>
            <a:ext cx="244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u</a:t>
            </a:r>
            <a:r>
              <a:rPr lang="en-US" sz="2400" dirty="0" smtClean="0"/>
              <a:t> ∈ </a:t>
            </a:r>
            <a:r>
              <a:rPr lang="en-US" sz="2400" i="1" dirty="0" smtClean="0"/>
              <a:t>U, p</a:t>
            </a:r>
            <a:r>
              <a:rPr lang="en-US" sz="2400" dirty="0" smtClean="0"/>
              <a:t> </a:t>
            </a:r>
            <a:r>
              <a:rPr lang="en-US" sz="2400" dirty="0"/>
              <a:t>∈ </a:t>
            </a:r>
            <a:r>
              <a:rPr lang="en-US" sz="2400" i="1" dirty="0" smtClean="0"/>
              <a:t>P, d</a:t>
            </a:r>
            <a:r>
              <a:rPr lang="en-US" sz="2400" dirty="0" smtClean="0"/>
              <a:t> </a:t>
            </a:r>
            <a:r>
              <a:rPr lang="en-US" sz="2400" dirty="0"/>
              <a:t>∈ </a:t>
            </a:r>
            <a:r>
              <a:rPr lang="en-US" sz="2400" i="1" dirty="0" smtClean="0"/>
              <a:t>D</a:t>
            </a:r>
            <a:endParaRPr lang="en-US" sz="2400" i="1" dirty="0"/>
          </a:p>
        </p:txBody>
      </p:sp>
      <p:sp>
        <p:nvSpPr>
          <p:cNvPr id="35" name="Content Placeholder 1"/>
          <p:cNvSpPr txBox="1">
            <a:spLocks/>
          </p:cNvSpPr>
          <p:nvPr/>
        </p:nvSpPr>
        <p:spPr>
          <a:xfrm>
            <a:off x="323850" y="888540"/>
            <a:ext cx="7886700" cy="12111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 smtClean="0"/>
              <a:t>n</a:t>
            </a:r>
            <a:r>
              <a:rPr lang="en-US" dirty="0" smtClean="0"/>
              <a:t>-child </a:t>
            </a:r>
            <a:r>
              <a:rPr lang="en-US" i="1" dirty="0"/>
              <a:t>k</a:t>
            </a:r>
            <a:r>
              <a:rPr lang="en-US" dirty="0" smtClean="0"/>
              <a:t>-peer </a:t>
            </a:r>
            <a:r>
              <a:rPr lang="en-US" b="1" i="1" dirty="0" smtClean="0"/>
              <a:t>Internal Node</a:t>
            </a:r>
            <a:r>
              <a:rPr lang="en-US" b="1" dirty="0" smtClean="0"/>
              <a:t> </a:t>
            </a:r>
            <a:r>
              <a:rPr lang="en-US" i="1" dirty="0" smtClean="0"/>
              <a:t>I</a:t>
            </a:r>
            <a:r>
              <a:rPr lang="en-US" dirty="0" smtClean="0"/>
              <a:t> is IOA that: </a:t>
            </a:r>
          </a:p>
          <a:p>
            <a:r>
              <a:rPr lang="en-US" dirty="0" smtClean="0"/>
              <a:t>Communicates with 1 parent, n children, </a:t>
            </a:r>
            <a:r>
              <a:rPr lang="en-US" dirty="0"/>
              <a:t>k</a:t>
            </a:r>
            <a:r>
              <a:rPr lang="en-US" dirty="0" smtClean="0"/>
              <a:t>-1 peers, with index </a:t>
            </a:r>
            <a:r>
              <a:rPr lang="en-US" i="1" dirty="0" err="1" smtClean="0"/>
              <a:t>i</a:t>
            </a:r>
            <a:endParaRPr lang="en-US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311088" y="1893757"/>
            <a:ext cx="4905607" cy="2402973"/>
            <a:chOff x="2183275" y="2870771"/>
            <a:chExt cx="7049086" cy="3452940"/>
          </a:xfrm>
        </p:grpSpPr>
        <p:sp>
          <p:nvSpPr>
            <p:cNvPr id="9" name="Oval 8"/>
            <p:cNvSpPr/>
            <p:nvPr/>
          </p:nvSpPr>
          <p:spPr>
            <a:xfrm flipH="1">
              <a:off x="5097281" y="4155112"/>
              <a:ext cx="880652" cy="85819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65281" y="4130327"/>
              <a:ext cx="477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5521109" y="3168354"/>
              <a:ext cx="1955" cy="9867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5520148" y="3444309"/>
              <a:ext cx="1001606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(u,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) </a:t>
              </a:r>
              <a:endParaRPr lang="en-US" sz="2000" i="1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499865" y="4848500"/>
              <a:ext cx="698326" cy="9182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5144931" y="5013304"/>
              <a:ext cx="341599" cy="76228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663086" y="5013304"/>
              <a:ext cx="36137" cy="887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945795" y="4787287"/>
              <a:ext cx="688460" cy="78417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59021" y="5611671"/>
              <a:ext cx="1019645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d, 0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91142" y="5634425"/>
              <a:ext cx="1019645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d, 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75182" y="5760898"/>
              <a:ext cx="1019645" cy="562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d, 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202912" y="4144555"/>
              <a:ext cx="722587" cy="5639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. . .</a:t>
              </a:r>
              <a:endParaRPr lang="en-US" sz="14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73983" y="5509621"/>
              <a:ext cx="1315030" cy="562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i="1" dirty="0"/>
                <a:t>d, </a:t>
              </a:r>
              <a:r>
                <a:rPr lang="en-US" sz="2000" i="1" dirty="0" smtClean="0"/>
                <a:t>n-1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2" name="Arc 21"/>
            <p:cNvSpPr/>
            <p:nvPr/>
          </p:nvSpPr>
          <p:spPr>
            <a:xfrm rot="19850410" flipH="1" flipV="1">
              <a:off x="3414306" y="2989508"/>
              <a:ext cx="2476307" cy="1823631"/>
            </a:xfrm>
            <a:prstGeom prst="arc">
              <a:avLst>
                <a:gd name="adj1" fmla="val 16200000"/>
                <a:gd name="adj2" fmla="val 335210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20711373" flipH="1" flipV="1">
              <a:off x="3011726" y="2870771"/>
              <a:ext cx="3715153" cy="1823631"/>
            </a:xfrm>
            <a:prstGeom prst="arc">
              <a:avLst>
                <a:gd name="adj1" fmla="val 16200000"/>
                <a:gd name="adj2" fmla="val 21198303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648899" flipV="1">
              <a:off x="5316555" y="2931261"/>
              <a:ext cx="2196698" cy="1823631"/>
            </a:xfrm>
            <a:prstGeom prst="arc">
              <a:avLst>
                <a:gd name="adj1" fmla="val 16200000"/>
                <a:gd name="adj2" fmla="val 21540029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673509" flipV="1">
              <a:off x="4145383" y="3026224"/>
              <a:ext cx="3964805" cy="1623964"/>
            </a:xfrm>
            <a:prstGeom prst="arc">
              <a:avLst>
                <a:gd name="adj1" fmla="val 16200000"/>
                <a:gd name="adj2" fmla="val 21455845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699968" y="5051347"/>
              <a:ext cx="722587" cy="5639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. . .</a:t>
              </a:r>
              <a:endParaRPr lang="en-US" sz="1400" b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183275" y="3945156"/>
              <a:ext cx="1274443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0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302772" y="3945156"/>
              <a:ext cx="1274443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29468" y="3890349"/>
              <a:ext cx="1274443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682825" y="3838206"/>
              <a:ext cx="1549536" cy="562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</a:t>
              </a:r>
              <a:r>
                <a:rPr lang="en-US" sz="2000" i="1" dirty="0"/>
                <a:t>k</a:t>
              </a:r>
              <a:r>
                <a:rPr lang="en-US" sz="2000" i="1" dirty="0" smtClean="0"/>
                <a:t>-2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30750" y="4339386"/>
            <a:ext cx="5206992" cy="2375080"/>
            <a:chOff x="2094277" y="2383883"/>
            <a:chExt cx="7226179" cy="3296098"/>
          </a:xfrm>
        </p:grpSpPr>
        <p:sp>
          <p:nvSpPr>
            <p:cNvPr id="58" name="Oval 57"/>
            <p:cNvSpPr/>
            <p:nvPr/>
          </p:nvSpPr>
          <p:spPr>
            <a:xfrm flipH="1">
              <a:off x="5089784" y="3668224"/>
              <a:ext cx="880652" cy="85819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250676" y="3645370"/>
              <a:ext cx="477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5513612" y="2681466"/>
              <a:ext cx="1955" cy="98675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5512651" y="3045103"/>
              <a:ext cx="6543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(d,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)</a:t>
              </a:r>
              <a:endParaRPr lang="en-US" sz="2000" i="1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flipH="1">
              <a:off x="4492368" y="4361612"/>
              <a:ext cx="698326" cy="91825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>
              <a:off x="5137434" y="4526416"/>
              <a:ext cx="341599" cy="7622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5655589" y="4526416"/>
              <a:ext cx="36137" cy="8877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938298" y="4300399"/>
              <a:ext cx="688460" cy="7841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3646051" y="5214126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u</a:t>
              </a:r>
              <a:r>
                <a:rPr lang="en-US" sz="2000" i="1" dirty="0" smtClean="0"/>
                <a:t>, 0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547634" y="5184553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u</a:t>
              </a:r>
              <a:r>
                <a:rPr lang="en-US" sz="2000" i="1" dirty="0" smtClean="0"/>
                <a:t>, 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40558" y="5279871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u, 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253821" y="3621175"/>
              <a:ext cx="4732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. . .</a:t>
              </a:r>
              <a:endParaRPr lang="en-US" sz="1400" b="1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399770" y="5056869"/>
              <a:ext cx="93487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u, n-1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72" name="Arc 71"/>
            <p:cNvSpPr/>
            <p:nvPr/>
          </p:nvSpPr>
          <p:spPr>
            <a:xfrm rot="19850410" flipH="1" flipV="1">
              <a:off x="3406809" y="2502620"/>
              <a:ext cx="2476307" cy="1823631"/>
            </a:xfrm>
            <a:prstGeom prst="arc">
              <a:avLst>
                <a:gd name="adj1" fmla="val 16200000"/>
                <a:gd name="adj2" fmla="val 335210"/>
              </a:avLst>
            </a:prstGeom>
            <a:ln w="19050">
              <a:solidFill>
                <a:schemeClr val="tx1"/>
              </a:solidFill>
              <a:prstDash val="sysDash"/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c 72"/>
            <p:cNvSpPr/>
            <p:nvPr/>
          </p:nvSpPr>
          <p:spPr>
            <a:xfrm rot="20711373" flipH="1" flipV="1">
              <a:off x="3004229" y="2383883"/>
              <a:ext cx="3715153" cy="1823631"/>
            </a:xfrm>
            <a:prstGeom prst="arc">
              <a:avLst>
                <a:gd name="adj1" fmla="val 16200000"/>
                <a:gd name="adj2" fmla="val 21198303"/>
              </a:avLst>
            </a:prstGeom>
            <a:ln w="19050">
              <a:solidFill>
                <a:schemeClr val="tx1"/>
              </a:solidFill>
              <a:prstDash val="sysDash"/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Arc 73"/>
            <p:cNvSpPr/>
            <p:nvPr/>
          </p:nvSpPr>
          <p:spPr>
            <a:xfrm rot="1648899" flipV="1">
              <a:off x="5309058" y="2444373"/>
              <a:ext cx="2196698" cy="1823631"/>
            </a:xfrm>
            <a:prstGeom prst="arc">
              <a:avLst>
                <a:gd name="adj1" fmla="val 16200000"/>
                <a:gd name="adj2" fmla="val 21540029"/>
              </a:avLst>
            </a:prstGeom>
            <a:ln w="19050">
              <a:solidFill>
                <a:schemeClr val="tx1"/>
              </a:solidFill>
              <a:prstDash val="sysDash"/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673509" flipV="1">
              <a:off x="4137886" y="2539336"/>
              <a:ext cx="3964805" cy="1623964"/>
            </a:xfrm>
            <a:prstGeom prst="arc">
              <a:avLst>
                <a:gd name="adj1" fmla="val 16200000"/>
                <a:gd name="adj2" fmla="val 21455845"/>
              </a:avLst>
            </a:prstGeom>
            <a:ln w="19050">
              <a:solidFill>
                <a:schemeClr val="tx1"/>
              </a:solidFill>
              <a:prstDash val="sysDash"/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094277" y="3475799"/>
              <a:ext cx="1336484" cy="5902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0, </a:t>
              </a:r>
              <a:r>
                <a:rPr lang="en-US" sz="2000" i="1" dirty="0" err="1" smtClean="0"/>
                <a:t>i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184696" y="3424711"/>
              <a:ext cx="1336484" cy="5902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p, 1, </a:t>
              </a:r>
              <a:r>
                <a:rPr lang="en-US" sz="2000" i="1" dirty="0" err="1" smtClean="0"/>
                <a:t>i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521970" y="3403462"/>
              <a:ext cx="1336484" cy="5902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2, </a:t>
              </a:r>
              <a:r>
                <a:rPr lang="en-US" sz="2000" i="1" dirty="0" err="1" smtClean="0"/>
                <a:t>i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695488" y="3322772"/>
              <a:ext cx="1624968" cy="5902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k-2, </a:t>
              </a:r>
              <a:r>
                <a:rPr lang="en-US" sz="2000" i="1" dirty="0" err="1" smtClean="0"/>
                <a:t>i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711837" y="4564458"/>
              <a:ext cx="4732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. . .</a:t>
              </a:r>
              <a:endParaRPr lang="en-US" sz="1400" b="1" dirty="0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5814891" y="3166006"/>
            <a:ext cx="1702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output actions</a:t>
            </a:r>
            <a:endParaRPr lang="en-US" sz="2000" dirty="0"/>
          </a:p>
        </p:txBody>
      </p:sp>
      <p:sp>
        <p:nvSpPr>
          <p:cNvPr id="82" name="Rectangle 81"/>
          <p:cNvSpPr/>
          <p:nvPr/>
        </p:nvSpPr>
        <p:spPr>
          <a:xfrm>
            <a:off x="5895843" y="5631009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input actions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357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888540"/>
            <a:ext cx="8316430" cy="12111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Leaf node </a:t>
            </a:r>
            <a:r>
              <a:rPr lang="en-US" i="1" dirty="0" smtClean="0"/>
              <a:t>L </a:t>
            </a:r>
            <a:r>
              <a:rPr lang="en-US" dirty="0" smtClean="0"/>
              <a:t>is 0-child, </a:t>
            </a:r>
            <a:r>
              <a:rPr lang="en-US" i="1" dirty="0"/>
              <a:t>k</a:t>
            </a:r>
            <a:r>
              <a:rPr lang="en-US" dirty="0" smtClean="0"/>
              <a:t>-peer internal node: </a:t>
            </a:r>
          </a:p>
          <a:p>
            <a:r>
              <a:rPr lang="en-US" dirty="0" smtClean="0"/>
              <a:t>Communicates with 1 parent and k-1 peers, with index </a:t>
            </a:r>
            <a:r>
              <a:rPr lang="en-US" i="1" dirty="0" err="1" smtClean="0"/>
              <a:t>i</a:t>
            </a: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 </a:t>
            </a:r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086870" y="2071275"/>
            <a:ext cx="244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u</a:t>
            </a:r>
            <a:r>
              <a:rPr lang="en-US" sz="2400" dirty="0" smtClean="0"/>
              <a:t> ∈ </a:t>
            </a:r>
            <a:r>
              <a:rPr lang="en-US" sz="2400" i="1" dirty="0" smtClean="0"/>
              <a:t>U, p</a:t>
            </a:r>
            <a:r>
              <a:rPr lang="en-US" sz="2400" dirty="0" smtClean="0"/>
              <a:t> </a:t>
            </a:r>
            <a:r>
              <a:rPr lang="en-US" sz="2400" dirty="0"/>
              <a:t>∈ </a:t>
            </a:r>
            <a:r>
              <a:rPr lang="en-US" sz="2400" i="1" dirty="0" smtClean="0"/>
              <a:t>P, d</a:t>
            </a:r>
            <a:r>
              <a:rPr lang="en-US" sz="2400" dirty="0" smtClean="0"/>
              <a:t> </a:t>
            </a:r>
            <a:r>
              <a:rPr lang="en-US" sz="2400" dirty="0"/>
              <a:t>∈ </a:t>
            </a:r>
            <a:r>
              <a:rPr lang="en-US" sz="2400" i="1" dirty="0" smtClean="0"/>
              <a:t>D</a:t>
            </a:r>
            <a:endParaRPr lang="en-US" sz="2400" i="1" dirty="0"/>
          </a:p>
        </p:txBody>
      </p:sp>
      <p:sp>
        <p:nvSpPr>
          <p:cNvPr id="9" name="Rectangle 8"/>
          <p:cNvSpPr/>
          <p:nvPr/>
        </p:nvSpPr>
        <p:spPr>
          <a:xfrm>
            <a:off x="5948828" y="3175397"/>
            <a:ext cx="1702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output actions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5948828" y="5183077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input actions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 flipH="1">
            <a:off x="2309435" y="5191706"/>
            <a:ext cx="646510" cy="62355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2443252" y="5211299"/>
            <a:ext cx="350296" cy="46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629297" y="4466106"/>
            <a:ext cx="1435" cy="71697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629297" y="4659464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(d, 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15" name="Rectangle 14"/>
          <p:cNvSpPr/>
          <p:nvPr/>
        </p:nvSpPr>
        <p:spPr>
          <a:xfrm>
            <a:off x="3924913" y="5199776"/>
            <a:ext cx="347393" cy="2683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. . .</a:t>
            </a:r>
            <a:endParaRPr lang="en-US" sz="1400" b="1" dirty="0"/>
          </a:p>
        </p:txBody>
      </p:sp>
      <p:sp>
        <p:nvSpPr>
          <p:cNvPr id="16" name="Arc 15"/>
          <p:cNvSpPr/>
          <p:nvPr/>
        </p:nvSpPr>
        <p:spPr>
          <a:xfrm rot="19850410" flipH="1" flipV="1">
            <a:off x="1073918" y="4344786"/>
            <a:ext cx="1817923" cy="1325037"/>
          </a:xfrm>
          <a:prstGeom prst="arc">
            <a:avLst>
              <a:gd name="adj1" fmla="val 16200000"/>
              <a:gd name="adj2" fmla="val 335210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20711373" flipH="1" flipV="1">
            <a:off x="778374" y="4258513"/>
            <a:ext cx="2727393" cy="1325037"/>
          </a:xfrm>
          <a:prstGeom prst="arc">
            <a:avLst>
              <a:gd name="adj1" fmla="val 16200000"/>
              <a:gd name="adj2" fmla="val 21198303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1648899" flipV="1">
            <a:off x="2470410" y="4302465"/>
            <a:ext cx="1612655" cy="1325037"/>
          </a:xfrm>
          <a:prstGeom prst="arc">
            <a:avLst>
              <a:gd name="adj1" fmla="val 16200000"/>
              <a:gd name="adj2" fmla="val 21540029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673509" flipV="1">
            <a:off x="1610621" y="4371464"/>
            <a:ext cx="2910669" cy="1179960"/>
          </a:xfrm>
          <a:prstGeom prst="arc">
            <a:avLst>
              <a:gd name="adj1" fmla="val 16200000"/>
              <a:gd name="adj2" fmla="val 21455845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3223" y="5090751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i="1" dirty="0"/>
              <a:t>p</a:t>
            </a:r>
            <a:r>
              <a:rPr lang="en-US" sz="2000" i="1" dirty="0" smtClean="0"/>
              <a:t>, 0,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942802" y="5071789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i="1" dirty="0"/>
              <a:t>p</a:t>
            </a:r>
            <a:r>
              <a:rPr lang="en-US" sz="2000" i="1" dirty="0" smtClean="0"/>
              <a:t>, 1,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3344830" y="4970133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i="1" dirty="0"/>
              <a:t>p</a:t>
            </a:r>
            <a:r>
              <a:rPr lang="en-US" sz="2000" i="1" dirty="0" smtClean="0"/>
              <a:t>, 2,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4148861" y="4989875"/>
            <a:ext cx="11015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i="1" dirty="0"/>
              <a:t>p</a:t>
            </a:r>
            <a:r>
              <a:rPr lang="en-US" sz="2000" i="1" dirty="0" smtClean="0"/>
              <a:t>, k-2,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305167" y="2397855"/>
            <a:ext cx="5064660" cy="1556749"/>
            <a:chOff x="-114516" y="4521161"/>
            <a:chExt cx="5064660" cy="1556749"/>
          </a:xfrm>
        </p:grpSpPr>
        <p:sp>
          <p:nvSpPr>
            <p:cNvPr id="53" name="Oval 52"/>
            <p:cNvSpPr/>
            <p:nvPr/>
          </p:nvSpPr>
          <p:spPr>
            <a:xfrm flipH="1">
              <a:off x="1978960" y="5454354"/>
              <a:ext cx="646510" cy="6235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94200" y="5462201"/>
              <a:ext cx="350296" cy="469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flipV="1">
              <a:off x="2290104" y="4737383"/>
              <a:ext cx="1435" cy="7169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9398" y="5001599"/>
              <a:ext cx="6543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(u,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)</a:t>
              </a:r>
              <a:endParaRPr lang="en-US" sz="2000" i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70593" y="5447329"/>
              <a:ext cx="347393" cy="268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. . .</a:t>
              </a:r>
              <a:endParaRPr lang="en-US" sz="1400" b="1" dirty="0"/>
            </a:p>
          </p:txBody>
        </p:sp>
        <p:sp>
          <p:nvSpPr>
            <p:cNvPr id="58" name="Arc 57"/>
            <p:cNvSpPr/>
            <p:nvPr/>
          </p:nvSpPr>
          <p:spPr>
            <a:xfrm rot="19850410" flipH="1" flipV="1">
              <a:off x="743443" y="4607435"/>
              <a:ext cx="1817923" cy="1325037"/>
            </a:xfrm>
            <a:prstGeom prst="arc">
              <a:avLst>
                <a:gd name="adj1" fmla="val 16200000"/>
                <a:gd name="adj2" fmla="val 335210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20711373" flipH="1" flipV="1">
              <a:off x="447899" y="4521161"/>
              <a:ext cx="2727393" cy="1325037"/>
            </a:xfrm>
            <a:prstGeom prst="arc">
              <a:avLst>
                <a:gd name="adj1" fmla="val 16200000"/>
                <a:gd name="adj2" fmla="val 21198303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 rot="1648899" flipV="1">
              <a:off x="2139935" y="4565113"/>
              <a:ext cx="1612655" cy="1325037"/>
            </a:xfrm>
            <a:prstGeom prst="arc">
              <a:avLst>
                <a:gd name="adj1" fmla="val 16200000"/>
                <a:gd name="adj2" fmla="val 21540029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 rot="673509" flipV="1">
              <a:off x="1280147" y="4634112"/>
              <a:ext cx="2910669" cy="1179960"/>
            </a:xfrm>
            <a:prstGeom prst="arc">
              <a:avLst>
                <a:gd name="adj1" fmla="val 16200000"/>
                <a:gd name="adj2" fmla="val 21455845"/>
              </a:avLst>
            </a:prstGeom>
            <a:ln w="19050">
              <a:solidFill>
                <a:schemeClr val="tx1"/>
              </a:solidFill>
              <a:prstDash val="sys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-114516" y="5316842"/>
              <a:ext cx="665131" cy="2907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0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09770" y="5291911"/>
              <a:ext cx="665131" cy="2907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65120" y="5269953"/>
              <a:ext cx="665131" cy="2907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848560" y="5208041"/>
              <a:ext cx="110158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p</a:t>
              </a:r>
              <a:r>
                <a:rPr lang="en-US" sz="2000" i="1" dirty="0" smtClean="0"/>
                <a:t>, </a:t>
              </a:r>
              <a:r>
                <a:rPr lang="en-US" sz="2000" i="1" dirty="0" err="1" smtClean="0"/>
                <a:t>i</a:t>
              </a:r>
              <a:r>
                <a:rPr lang="en-US" sz="2000" i="1" dirty="0" smtClean="0"/>
                <a:t>, </a:t>
              </a:r>
              <a:r>
                <a:rPr lang="en-US" sz="2000" i="1" dirty="0"/>
                <a:t>k</a:t>
              </a:r>
              <a:r>
                <a:rPr lang="en-US" sz="2000" i="1" dirty="0" smtClean="0"/>
                <a:t>-2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88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888540"/>
            <a:ext cx="7886700" cy="1211156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n</a:t>
            </a:r>
            <a:r>
              <a:rPr lang="en-US" dirty="0" smtClean="0"/>
              <a:t>-child </a:t>
            </a:r>
            <a:r>
              <a:rPr lang="en-US" b="1" dirty="0" smtClean="0"/>
              <a:t>Root Node </a:t>
            </a:r>
            <a:r>
              <a:rPr lang="en-US" i="1" dirty="0" smtClean="0"/>
              <a:t>R</a:t>
            </a:r>
            <a:r>
              <a:rPr lang="en-US" dirty="0" smtClean="0"/>
              <a:t> is IOA that: </a:t>
            </a:r>
          </a:p>
          <a:p>
            <a:r>
              <a:rPr lang="en-US" dirty="0" smtClean="0"/>
              <a:t>Communicates with n children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Node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008303" y="3202005"/>
            <a:ext cx="1702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o</a:t>
            </a:r>
            <a:r>
              <a:rPr lang="en-US" sz="2000" dirty="0" smtClean="0"/>
              <a:t>utput actions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23850" y="2099696"/>
            <a:ext cx="3453562" cy="2154899"/>
            <a:chOff x="459069" y="3336405"/>
            <a:chExt cx="3453562" cy="2154899"/>
          </a:xfrm>
        </p:grpSpPr>
        <p:sp>
          <p:nvSpPr>
            <p:cNvPr id="7" name="Oval 6"/>
            <p:cNvSpPr/>
            <p:nvPr/>
          </p:nvSpPr>
          <p:spPr>
            <a:xfrm flipH="1">
              <a:off x="1667774" y="3336405"/>
              <a:ext cx="880652" cy="85819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19975" y="3397518"/>
              <a:ext cx="477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1070358" y="4029793"/>
              <a:ext cx="698326" cy="91825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1715424" y="4194597"/>
              <a:ext cx="341599" cy="7622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233579" y="4194597"/>
              <a:ext cx="36137" cy="8877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516288" y="3968580"/>
              <a:ext cx="688460" cy="7841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459069" y="4830542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d, 0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222952" y="4996689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 smtClean="0"/>
                <a:t>d, 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63810" y="5091194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d</a:t>
              </a:r>
              <a:r>
                <a:rPr lang="en-US" sz="2000" i="1" dirty="0" smtClean="0"/>
                <a:t>, 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977760" y="4788596"/>
              <a:ext cx="93487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(</a:t>
              </a:r>
              <a:r>
                <a:rPr lang="en-US" sz="2000" i="1" dirty="0"/>
                <a:t>d</a:t>
              </a:r>
              <a:r>
                <a:rPr lang="en-US" sz="2000" i="1" dirty="0" smtClean="0"/>
                <a:t>, n-1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324861" y="4232640"/>
              <a:ext cx="5677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smtClean="0"/>
                <a:t>. . .</a:t>
              </a:r>
              <a:endParaRPr lang="en-US" b="1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6384119" y="2270947"/>
            <a:ext cx="16852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d</a:t>
            </a:r>
            <a:r>
              <a:rPr lang="en-US" sz="2400" dirty="0" smtClean="0"/>
              <a:t> </a:t>
            </a:r>
            <a:r>
              <a:rPr lang="en-US" sz="2400" dirty="0"/>
              <a:t>∈ </a:t>
            </a:r>
            <a:r>
              <a:rPr lang="en-US" sz="2400" i="1" dirty="0" smtClean="0"/>
              <a:t>D, </a:t>
            </a:r>
            <a:r>
              <a:rPr lang="en-US" sz="2400" i="1" dirty="0"/>
              <a:t>u</a:t>
            </a:r>
            <a:r>
              <a:rPr lang="en-US" sz="2400" dirty="0"/>
              <a:t> ∈ </a:t>
            </a:r>
            <a:r>
              <a:rPr lang="en-US" sz="2400" i="1" dirty="0"/>
              <a:t>U</a:t>
            </a:r>
          </a:p>
          <a:p>
            <a:endParaRPr lang="en-US" sz="2400" i="1" dirty="0"/>
          </a:p>
        </p:txBody>
      </p:sp>
      <p:sp>
        <p:nvSpPr>
          <p:cNvPr id="37" name="Rectangle 36"/>
          <p:cNvSpPr/>
          <p:nvPr/>
        </p:nvSpPr>
        <p:spPr>
          <a:xfrm>
            <a:off x="5179825" y="6045227"/>
            <a:ext cx="1540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nput actions</a:t>
            </a: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46100" y="4593036"/>
            <a:ext cx="3453562" cy="2154899"/>
            <a:chOff x="4287577" y="3336405"/>
            <a:chExt cx="3453562" cy="2154899"/>
          </a:xfrm>
        </p:grpSpPr>
        <p:sp>
          <p:nvSpPr>
            <p:cNvPr id="22" name="Oval 21"/>
            <p:cNvSpPr/>
            <p:nvPr/>
          </p:nvSpPr>
          <p:spPr>
            <a:xfrm flipH="1">
              <a:off x="5496282" y="3336405"/>
              <a:ext cx="880652" cy="85819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48483" y="3397518"/>
              <a:ext cx="477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4898866" y="4029793"/>
              <a:ext cx="698326" cy="91825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5543932" y="4194597"/>
              <a:ext cx="341599" cy="7622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062087" y="4194597"/>
              <a:ext cx="36137" cy="8877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344796" y="3968580"/>
              <a:ext cx="688460" cy="7841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4287577" y="4830542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(</a:t>
              </a:r>
              <a:r>
                <a:rPr lang="en-US" sz="2000" i="1"/>
                <a:t>u</a:t>
              </a:r>
              <a:r>
                <a:rPr lang="en-US" sz="2000" i="1" smtClean="0"/>
                <a:t>, 0</a:t>
              </a:r>
              <a:r>
                <a:rPr lang="en-US" sz="2000" smtClean="0"/>
                <a:t>)</a:t>
              </a:r>
              <a:endParaRPr lang="en-US" sz="200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051460" y="4996689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(</a:t>
              </a:r>
              <a:r>
                <a:rPr lang="en-US" sz="2000" i="1"/>
                <a:t>u</a:t>
              </a:r>
              <a:r>
                <a:rPr lang="en-US" sz="2000" i="1" smtClean="0"/>
                <a:t>, 1</a:t>
              </a:r>
              <a:r>
                <a:rPr lang="en-US" sz="2000" smtClean="0"/>
                <a:t>)</a:t>
              </a:r>
              <a:endParaRPr lang="en-US" sz="20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792318" y="5091194"/>
              <a:ext cx="7248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(</a:t>
              </a:r>
              <a:r>
                <a:rPr lang="en-US" sz="2000" i="1" smtClean="0"/>
                <a:t>u, 2</a:t>
              </a:r>
              <a:r>
                <a:rPr lang="en-US" sz="2000" smtClean="0"/>
                <a:t>)</a:t>
              </a:r>
              <a:endParaRPr lang="en-US" sz="20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06268" y="4788596"/>
              <a:ext cx="93487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(</a:t>
              </a:r>
              <a:r>
                <a:rPr lang="en-US" sz="2000" i="1" smtClean="0"/>
                <a:t>u, n-1</a:t>
              </a:r>
              <a:r>
                <a:rPr lang="en-US" sz="2000" smtClean="0"/>
                <a:t>)</a:t>
              </a:r>
              <a:endParaRPr lang="en-US" sz="200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153369" y="4232640"/>
              <a:ext cx="5677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smtClean="0"/>
                <a:t>. . .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23403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Neo Systems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flipH="1">
            <a:off x="3897873" y="4321367"/>
            <a:ext cx="880652" cy="85819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" name="TextBox 4"/>
          <p:cNvSpPr txBox="1"/>
          <p:nvPr/>
        </p:nvSpPr>
        <p:spPr>
          <a:xfrm>
            <a:off x="4150074" y="4382480"/>
            <a:ext cx="477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4462" y="4344386"/>
            <a:ext cx="5677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/>
              <a:t>. . .</a:t>
            </a:r>
            <a:endParaRPr lang="en-US" b="1"/>
          </a:p>
        </p:txBody>
      </p:sp>
      <p:sp>
        <p:nvSpPr>
          <p:cNvPr id="9" name="Arc 8"/>
          <p:cNvSpPr/>
          <p:nvPr/>
        </p:nvSpPr>
        <p:spPr>
          <a:xfrm rot="19850410" flipH="1" flipV="1">
            <a:off x="2214898" y="3155763"/>
            <a:ext cx="2476307" cy="1823631"/>
          </a:xfrm>
          <a:prstGeom prst="arc">
            <a:avLst>
              <a:gd name="adj1" fmla="val 16200000"/>
              <a:gd name="adj2" fmla="val 335210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20711373" flipH="1" flipV="1">
            <a:off x="1812318" y="3037026"/>
            <a:ext cx="3715153" cy="1823631"/>
          </a:xfrm>
          <a:prstGeom prst="arc">
            <a:avLst>
              <a:gd name="adj1" fmla="val 16200000"/>
              <a:gd name="adj2" fmla="val 21198303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1648899" flipV="1">
            <a:off x="4117147" y="3097516"/>
            <a:ext cx="2196698" cy="1823631"/>
          </a:xfrm>
          <a:prstGeom prst="arc">
            <a:avLst>
              <a:gd name="adj1" fmla="val 16200000"/>
              <a:gd name="adj2" fmla="val 21540029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673509" flipV="1">
            <a:off x="2945975" y="3192479"/>
            <a:ext cx="3964805" cy="1623964"/>
          </a:xfrm>
          <a:prstGeom prst="arc">
            <a:avLst>
              <a:gd name="adj1" fmla="val 16200000"/>
              <a:gd name="adj2" fmla="val 21455845"/>
            </a:avLst>
          </a:prstGeom>
          <a:ln w="19050">
            <a:solidFill>
              <a:schemeClr val="tx1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78033" y="4104878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 </a:t>
            </a:r>
            <a:r>
              <a:rPr lang="en-US" sz="2800" i="1" dirty="0" smtClean="0"/>
              <a:t>0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065974" y="4090595"/>
            <a:ext cx="5309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 1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754109" y="3979869"/>
            <a:ext cx="694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800" i="1" dirty="0" smtClean="0"/>
              <a:t>2</a:t>
            </a:r>
            <a:r>
              <a:rPr lang="en-US" sz="2800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532617" y="3985511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 </a:t>
            </a:r>
            <a:r>
              <a:rPr lang="en-US" sz="2800" i="1" dirty="0" smtClean="0"/>
              <a:t>k-2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326628" y="3333846"/>
            <a:ext cx="1955" cy="98675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323849" y="977394"/>
            <a:ext cx="8692559" cy="1715785"/>
          </a:xfrm>
        </p:spPr>
        <p:txBody>
          <a:bodyPr>
            <a:normAutofit/>
          </a:bodyPr>
          <a:lstStyle/>
          <a:p>
            <a:r>
              <a:rPr lang="en-US" i="1" dirty="0"/>
              <a:t>k</a:t>
            </a:r>
            <a:r>
              <a:rPr lang="en-US" i="1" dirty="0" smtClean="0"/>
              <a:t>-</a:t>
            </a:r>
            <a:r>
              <a:rPr lang="en-US" dirty="0" smtClean="0"/>
              <a:t>peer Leaf </a:t>
            </a:r>
            <a:r>
              <a:rPr lang="en-US" i="1" dirty="0" smtClean="0"/>
              <a:t>L </a:t>
            </a:r>
            <a:r>
              <a:rPr lang="en-US" dirty="0" smtClean="0"/>
              <a:t>is </a:t>
            </a:r>
            <a:r>
              <a:rPr lang="en-US" i="1" dirty="0" smtClean="0"/>
              <a:t>Open Neo System</a:t>
            </a:r>
            <a:r>
              <a:rPr lang="en-US" dirty="0" smtClean="0"/>
              <a:t>, communicates with </a:t>
            </a:r>
            <a:r>
              <a:rPr lang="en-US" i="1" dirty="0"/>
              <a:t>k</a:t>
            </a:r>
            <a:r>
              <a:rPr lang="en-US" i="1" dirty="0" smtClean="0"/>
              <a:t>-1</a:t>
            </a:r>
            <a:r>
              <a:rPr lang="en-US" dirty="0" smtClean="0"/>
              <a:t> peers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827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uke_Template.potx" id="{FB798499-2316-42B2-BDB6-6EE2C400634A}" vid="{03676CD2-6DD9-40D6-BA2F-4BDD0A5973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Duke_Template</Template>
  <TotalTime>7713</TotalTime>
  <Words>1563</Words>
  <Application>Microsoft Office PowerPoint</Application>
  <PresentationFormat>On-screen Show (4:3)</PresentationFormat>
  <Paragraphs>480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Office Theme</vt:lpstr>
      <vt:lpstr>Verifiable Hierarchical Protocols with Network Invariants on Parametric Systems</vt:lpstr>
      <vt:lpstr>Problem Statement</vt:lpstr>
      <vt:lpstr>Problem Statement</vt:lpstr>
      <vt:lpstr>Illustration of our Approach</vt:lpstr>
      <vt:lpstr>Neo Framework</vt:lpstr>
      <vt:lpstr>Internal Node</vt:lpstr>
      <vt:lpstr>Leaf Node</vt:lpstr>
      <vt:lpstr>Root Node</vt:lpstr>
      <vt:lpstr>Defining Neo Systems</vt:lpstr>
      <vt:lpstr>Defining Neo Systems</vt:lpstr>
      <vt:lpstr>Defining Neo Systems</vt:lpstr>
      <vt:lpstr>Network Invariants on Neo Systems</vt:lpstr>
      <vt:lpstr>Summarizing States – Nodes</vt:lpstr>
      <vt:lpstr>Summarizing States – Neo systems</vt:lpstr>
      <vt:lpstr>Neo Safety</vt:lpstr>
      <vt:lpstr>Summarizing Executions</vt:lpstr>
      <vt:lpstr>Neo Preorder Definition</vt:lpstr>
      <vt:lpstr>Theoretical Result</vt:lpstr>
      <vt:lpstr>Case Study</vt:lpstr>
      <vt:lpstr>NeoGerman Protocol</vt:lpstr>
      <vt:lpstr>NeoGerman Protocol Illustration</vt:lpstr>
      <vt:lpstr>NeoGerman Protocol Illustration</vt:lpstr>
      <vt:lpstr>NeoGerman Protocol Illustration</vt:lpstr>
      <vt:lpstr>NeoGerman Protocol Illustration</vt:lpstr>
      <vt:lpstr>NeoGerman Protocol Illustration</vt:lpstr>
      <vt:lpstr>NeoGerman Protocol Illustration</vt:lpstr>
      <vt:lpstr>NeoGerman Summary Functions</vt:lpstr>
      <vt:lpstr>Verification Methodology  </vt:lpstr>
      <vt:lpstr>Preorder Proof</vt:lpstr>
      <vt:lpstr>Preorder Proof</vt:lpstr>
      <vt:lpstr>What Safety Properties can Neo Verify?</vt:lpstr>
      <vt:lpstr>Future Work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Verifiable Hierarchical Protocols with Network Invariants on Parametric Systems</dc:title>
  <dc:creator>Luwa Matthews</dc:creator>
  <cp:lastModifiedBy>Luwa Matthews</cp:lastModifiedBy>
  <cp:revision>261</cp:revision>
  <dcterms:created xsi:type="dcterms:W3CDTF">2016-09-19T21:52:48Z</dcterms:created>
  <dcterms:modified xsi:type="dcterms:W3CDTF">2016-10-06T18:09:21Z</dcterms:modified>
</cp:coreProperties>
</file>