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66221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52400" y="195262"/>
            <a:ext cx="8839200" cy="719139"/>
          </a:xfrm>
          <a:prstGeom prst="rect">
            <a:avLst/>
          </a:prstGeom>
          <a:solidFill>
            <a:srgbClr val="808080"/>
          </a:solidFill>
        </p:spPr>
        <p:txBody>
          <a:bodyPr>
            <a:normAutofit/>
          </a:bodyPr>
          <a:lstStyle>
            <a:lvl1pPr defTabSz="914400"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52400" y="977232"/>
            <a:ext cx="8839200" cy="5715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22960" indent="-365760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240971" indent="-326571" defTabSz="914400">
              <a:spcBef>
                <a:spcPts val="30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632857" indent="-261257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52400" y="977232"/>
            <a:ext cx="8839200" cy="5715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22960" indent="-365760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240971" indent="-326571" defTabSz="914400">
              <a:spcBef>
                <a:spcPts val="30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632857" indent="-261257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0" y="0"/>
            <a:ext cx="9173400" cy="719138"/>
          </a:xfrm>
          <a:prstGeom prst="rect">
            <a:avLst/>
          </a:prstGeom>
          <a:solidFill>
            <a:srgbClr val="808080"/>
          </a:solidFill>
        </p:spPr>
        <p:txBody>
          <a:bodyPr>
            <a:normAutofit/>
          </a:bodyPr>
          <a:lstStyle>
            <a:lvl1pPr defTabSz="914400">
              <a:defRPr sz="26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3"/>
          </a:xfrm>
          <a:prstGeom prst="rect">
            <a:avLst/>
          </a:prstGeom>
          <a:solidFill>
            <a:srgbClr val="808080"/>
          </a:solidFill>
        </p:spPr>
        <p:txBody>
          <a:bodyPr>
            <a:normAutofit/>
          </a:bodyPr>
          <a:lstStyle>
            <a:lvl1pPr defTabSz="914400"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686800" cy="5105400"/>
          </a:xfrm>
          <a:prstGeom prst="rect">
            <a:avLst/>
          </a:prstGeom>
          <a:ln w="9525">
            <a:solidFill>
              <a:srgbClr val="CECEEF"/>
            </a:solidFill>
            <a:round/>
          </a:ln>
        </p:spPr>
        <p:txBody>
          <a:bodyPr>
            <a:normAutofit/>
          </a:bodyPr>
          <a:lstStyle>
            <a:lvl1pPr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22960" indent="-365760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240971" indent="-326571" defTabSz="914400">
              <a:spcBef>
                <a:spcPts val="30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632857" indent="-261257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914400">
              <a:spcBef>
                <a:spcPts val="300"/>
              </a:spcBef>
              <a:buFontTx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3"/>
          </a:xfrm>
          <a:prstGeom prst="rect">
            <a:avLst/>
          </a:prstGeom>
          <a:solidFill>
            <a:srgbClr val="000000"/>
          </a:solidFill>
        </p:spPr>
        <p:txBody>
          <a:bodyPr>
            <a:normAutofit/>
          </a:bodyPr>
          <a:lstStyle>
            <a:lvl1pPr defTabSz="914400"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686800" cy="5105400"/>
          </a:xfrm>
          <a:prstGeom prst="rect">
            <a:avLst/>
          </a:prstGeom>
          <a:ln w="9525">
            <a:solidFill>
              <a:srgbClr val="CECEEF"/>
            </a:solidFill>
            <a:round/>
          </a:ln>
        </p:spPr>
        <p:txBody>
          <a:bodyPr>
            <a:normAutofit/>
          </a:bodyPr>
          <a:lstStyle>
            <a:lvl1pPr defTabSz="914400">
              <a:spcBef>
                <a:spcPts val="400"/>
              </a:spcBef>
              <a:buFontTx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842962" indent="-385762" defTabSz="914400">
              <a:spcBef>
                <a:spcPts val="400"/>
              </a:spcBef>
              <a:buFontTx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281792" indent="-367392" defTabSz="914400">
              <a:spcBef>
                <a:spcPts val="400"/>
              </a:spcBef>
              <a:buFontTx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665514" indent="-293914" defTabSz="914400">
              <a:spcBef>
                <a:spcPts val="400"/>
              </a:spcBef>
              <a:buFontTx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171700" indent="-342900" defTabSz="914400">
              <a:spcBef>
                <a:spcPts val="400"/>
              </a:spcBef>
              <a:buFontTx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152400" y="977232"/>
            <a:ext cx="8839200" cy="5715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spcBef>
                <a:spcPts val="400"/>
              </a:spcBef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838200" indent="-381000" defTabSz="914400">
              <a:spcBef>
                <a:spcPts val="400"/>
              </a:spcBef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271587" indent="-357187" defTabSz="914400">
              <a:spcBef>
                <a:spcPts val="400"/>
              </a:spcBef>
              <a:buFontTx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698171" indent="-326571" defTabSz="914400">
              <a:spcBef>
                <a:spcPts val="400"/>
              </a:spcBef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09800" indent="-381000" defTabSz="914400">
              <a:spcBef>
                <a:spcPts val="400"/>
              </a:spcBef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2400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719138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228600" y="914400"/>
            <a:ext cx="8763000" cy="5410200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spcBef>
                <a:spcPts val="400"/>
              </a:spcBef>
              <a:buFontTx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800100" indent="-342900" defTabSz="914400">
              <a:spcBef>
                <a:spcPts val="400"/>
              </a:spcBef>
              <a:buFontTx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208314" indent="-293914" defTabSz="914400">
              <a:spcBef>
                <a:spcPts val="400"/>
              </a:spcBef>
              <a:buFontTx/>
              <a:buChar char="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665514" indent="-293914" defTabSz="914400">
              <a:spcBef>
                <a:spcPts val="400"/>
              </a:spcBef>
              <a:buFontTx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122714" indent="-293914" defTabSz="914400">
              <a:spcBef>
                <a:spcPts val="400"/>
              </a:spcBef>
              <a:buFontTx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2862"/>
            <a:ext cx="1066800" cy="7191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600" b="1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 defTabSz="457200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xmlns:p14="http://schemas.microsoft.com/office/powerpoint/2010/main" spd="med"/>
  <p:txStyles>
    <p:title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92400" marR="0" indent="-4064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49600" marR="0" indent="-4064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06800" marR="0" indent="-4064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64000" marR="0" indent="-4064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Table 82"/>
          <p:cNvGraphicFramePr/>
          <p:nvPr/>
        </p:nvGraphicFramePr>
        <p:xfrm>
          <a:off x="1066800" y="2400300"/>
          <a:ext cx="7086599" cy="182879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01999"/>
                <a:gridCol w="4184600"/>
              </a:tblGrid>
              <a:tr h="30152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>
                          <a:sym typeface="Arial"/>
                        </a:rPr>
                        <a:t>Ermenegildo Tomasco</a:t>
                      </a:r>
                    </a:p>
                  </a:txBody>
                  <a:tcPr marL="45720" marR="45720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808080"/>
                          </a:solidFill>
                          <a:sym typeface="Arial"/>
                        </a:rPr>
                        <a:t>University of Southampton, UK</a:t>
                      </a:r>
                    </a:p>
                  </a:txBody>
                  <a:tcPr marL="45720" marR="45720" anchor="b" horzOverflow="overflow"/>
                </a:tc>
              </a:tr>
              <a:tr h="30152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>
                          <a:sym typeface="Arial"/>
                        </a:rPr>
                        <a:t>Truc Lam Nguyen</a:t>
                      </a:r>
                    </a:p>
                  </a:txBody>
                  <a:tcPr marL="45720" marR="45720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808080"/>
                          </a:solidFill>
                          <a:sym typeface="Arial"/>
                        </a:rPr>
                        <a:t>University of Southampton, UK</a:t>
                      </a:r>
                    </a:p>
                  </a:txBody>
                  <a:tcPr marL="45720" marR="45720" anchor="b" horzOverflow="overflow"/>
                </a:tc>
              </a:tr>
              <a:tr h="30152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u="sng">
                          <a:sym typeface="Arial"/>
                        </a:rPr>
                        <a:t>Omar Inverso</a:t>
                      </a:r>
                    </a:p>
                  </a:txBody>
                  <a:tcPr marL="45720" marR="45720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808080"/>
                          </a:solidFill>
                          <a:sym typeface="Arial"/>
                        </a:rPr>
                        <a:t>Gran Sasso Science Institute, Italy</a:t>
                      </a:r>
                    </a:p>
                  </a:txBody>
                  <a:tcPr marL="45720" marR="45720" anchor="b" horzOverflow="overflow"/>
                </a:tc>
              </a:tr>
              <a:tr h="30152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>
                          <a:sym typeface="Arial"/>
                        </a:rPr>
                        <a:t>Bernd Fischer</a:t>
                      </a:r>
                    </a:p>
                  </a:txBody>
                  <a:tcPr marL="45720" marR="45720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808080"/>
                          </a:solidFill>
                          <a:sym typeface="Arial"/>
                        </a:rPr>
                        <a:t>Stellenbosch University, South Africa</a:t>
                      </a:r>
                    </a:p>
                  </a:txBody>
                  <a:tcPr marL="45720" marR="45720" anchor="b" horzOverflow="overflow"/>
                </a:tc>
              </a:tr>
              <a:tr h="30152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>
                          <a:sym typeface="Arial"/>
                        </a:rPr>
                        <a:t>Salvatore La Torre</a:t>
                      </a:r>
                    </a:p>
                  </a:txBody>
                  <a:tcPr marL="45720" marR="45720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808080"/>
                          </a:solidFill>
                          <a:sym typeface="Arial"/>
                        </a:rPr>
                        <a:t>Università di Salerno, Italy</a:t>
                      </a:r>
                    </a:p>
                  </a:txBody>
                  <a:tcPr marL="45720" marR="45720" anchor="b" horzOverflow="overflow"/>
                </a:tc>
              </a:tr>
              <a:tr h="30152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>
                          <a:sym typeface="Arial"/>
                        </a:rPr>
                        <a:t>Gennaro Parlato</a:t>
                      </a:r>
                    </a:p>
                  </a:txBody>
                  <a:tcPr marL="45720" marR="45720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solidFill>
                            <a:srgbClr val="808080"/>
                          </a:solidFill>
                          <a:sym typeface="Arial"/>
                        </a:rPr>
                        <a:t>University of Southampton, UK</a:t>
                      </a:r>
                    </a:p>
                  </a:txBody>
                  <a:tcPr marL="45720" marR="45720" anchor="b" horzOverflow="overflow"/>
                </a:tc>
              </a:tr>
            </a:tbl>
          </a:graphicData>
        </a:graphic>
      </p:graphicFrame>
      <p:sp>
        <p:nvSpPr>
          <p:cNvPr id="83" name="Shape 83"/>
          <p:cNvSpPr/>
          <p:nvPr/>
        </p:nvSpPr>
        <p:spPr>
          <a:xfrm>
            <a:off x="0" y="700318"/>
            <a:ext cx="9144000" cy="129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/>
          <a:p>
            <a:pPr algn="ctr">
              <a:defRPr sz="2800" b="1"/>
            </a:pPr>
            <a:r>
              <a:t>Lazy Sequentialization</a:t>
            </a:r>
          </a:p>
          <a:p>
            <a:pPr algn="ctr">
              <a:defRPr sz="2800" b="1"/>
            </a:pPr>
            <a:r>
              <a:t>for TSO and PSO</a:t>
            </a:r>
          </a:p>
          <a:p>
            <a:pPr algn="ctr">
              <a:defRPr sz="2800" b="1"/>
            </a:pPr>
            <a:r>
              <a:t>via Shared Memory Abstractions</a:t>
            </a:r>
          </a:p>
        </p:txBody>
      </p:sp>
      <p:pic>
        <p:nvPicPr>
          <p:cNvPr id="84" name="image2.jpg" descr="marine_blue _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413" y="4824548"/>
            <a:ext cx="1728084" cy="375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5700" y="4701072"/>
            <a:ext cx="1728083" cy="57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5486" y="4650411"/>
            <a:ext cx="1504237" cy="64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76200" y="4611854"/>
            <a:ext cx="2037796" cy="72463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0" y="6382744"/>
            <a:ext cx="8949333" cy="28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r">
              <a:defRPr sz="1400"/>
            </a:lvl1pPr>
          </a:lstStyle>
          <a:p>
            <a:r>
              <a:t>FMCAD 2016, Mountain View, CA, USA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1174612" y="1143000"/>
            <a:ext cx="6775893" cy="550500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how to extend to WMMs?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reduction to concurrent program analysis under SC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again, implemented as source transformation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replace shared memory access with explicit function calls to SMA API: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write(v,val,t)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lock(m,t)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unlock(m,t)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fence(t)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…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example: 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x=y+3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t>is changed to  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write(x,read(y)+3)</a:t>
            </a:r>
          </a:p>
        </p:txBody>
      </p:sp>
      <p:sp>
        <p:nvSpPr>
          <p:cNvPr id="206" name="Shape 206"/>
          <p:cNvSpPr/>
          <p:nvPr/>
        </p:nvSpPr>
        <p:spPr>
          <a:xfrm>
            <a:off x="1430115" y="1546513"/>
            <a:ext cx="1515766" cy="742951"/>
          </a:xfrm>
          <a:prstGeom prst="roundRect">
            <a:avLst>
              <a:gd name="adj" fmla="val 17094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533900" y="1749446"/>
            <a:ext cx="551806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SEQ</a:t>
            </a:r>
          </a:p>
        </p:txBody>
      </p:sp>
      <p:sp>
        <p:nvSpPr>
          <p:cNvPr id="208" name="Shape 208"/>
          <p:cNvSpPr/>
          <p:nvPr/>
        </p:nvSpPr>
        <p:spPr>
          <a:xfrm>
            <a:off x="4684520" y="17735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209" name="Shape 209"/>
          <p:cNvSpPr/>
          <p:nvPr/>
        </p:nvSpPr>
        <p:spPr>
          <a:xfrm>
            <a:off x="5551520" y="1671976"/>
            <a:ext cx="3785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</a:p>
        </p:txBody>
      </p:sp>
      <p:sp>
        <p:nvSpPr>
          <p:cNvPr id="210" name="Shape 210"/>
          <p:cNvSpPr/>
          <p:nvPr/>
        </p:nvSpPr>
        <p:spPr>
          <a:xfrm>
            <a:off x="4145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5012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5983379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6522654" y="16719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  <p:sp>
        <p:nvSpPr>
          <p:cNvPr id="214" name="Shape 214"/>
          <p:cNvSpPr/>
          <p:nvPr/>
        </p:nvSpPr>
        <p:spPr>
          <a:xfrm>
            <a:off x="2565899" y="1749446"/>
            <a:ext cx="37858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</a:t>
            </a:r>
          </a:p>
        </p:txBody>
      </p:sp>
      <p:sp>
        <p:nvSpPr>
          <p:cNvPr id="215" name="Shape 215"/>
          <p:cNvSpPr/>
          <p:nvPr/>
        </p:nvSpPr>
        <p:spPr>
          <a:xfrm>
            <a:off x="2997758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203109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424676" y="1749446"/>
            <a:ext cx="551807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WMM</a:t>
            </a:r>
          </a:p>
        </p:txBody>
      </p:sp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Extending Lazy Sequentialization</a:t>
            </a:r>
          </a:p>
          <a:p>
            <a:pPr>
              <a:defRPr sz="2600"/>
            </a:pPr>
            <a:r>
              <a:t>to TSO and PSO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1174612" y="1143000"/>
            <a:ext cx="6775893" cy="550500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how to extend to WMMs?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reduction to concurrent program analysis under SC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again, implemented as source transformation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replace shared memory access with explicit function calls to SMA API: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write(v,val,t)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lock(m,t)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unlock(m,t)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fence(t)</a:t>
            </a:r>
            <a:r>
              <a:rPr b="1"/>
              <a:t>,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 …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example: 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x=y+3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t>is changed to  </a:t>
            </a: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write(x,read(y)+3)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plug in implementation for specific semantics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</a:t>
            </a:r>
            <a:r>
              <a:rPr b="1"/>
              <a:t>TSO-SMA </a:t>
            </a:r>
            <a:r>
              <a:t>- simple implementation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</a:t>
            </a:r>
            <a:r>
              <a:rPr b="1"/>
              <a:t>eTSO-SMA </a:t>
            </a:r>
            <a:r>
              <a:t>- efficient implementation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/>
            </a:pPr>
            <a:r>
              <a:t>  </a:t>
            </a:r>
            <a:r>
              <a:rPr b="1"/>
              <a:t>PSO-SMA </a:t>
            </a:r>
            <a:r>
              <a:t>- extension to PSO</a:t>
            </a:r>
          </a:p>
        </p:txBody>
      </p:sp>
      <p:sp>
        <p:nvSpPr>
          <p:cNvPr id="221" name="Shape 221"/>
          <p:cNvSpPr/>
          <p:nvPr/>
        </p:nvSpPr>
        <p:spPr>
          <a:xfrm>
            <a:off x="1430115" y="1546513"/>
            <a:ext cx="1515766" cy="742951"/>
          </a:xfrm>
          <a:prstGeom prst="roundRect">
            <a:avLst>
              <a:gd name="adj" fmla="val 17094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3533900" y="1749446"/>
            <a:ext cx="551806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SEQ</a:t>
            </a:r>
          </a:p>
        </p:txBody>
      </p:sp>
      <p:sp>
        <p:nvSpPr>
          <p:cNvPr id="223" name="Shape 223"/>
          <p:cNvSpPr/>
          <p:nvPr/>
        </p:nvSpPr>
        <p:spPr>
          <a:xfrm>
            <a:off x="4684520" y="17735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224" name="Shape 224"/>
          <p:cNvSpPr/>
          <p:nvPr/>
        </p:nvSpPr>
        <p:spPr>
          <a:xfrm>
            <a:off x="5551520" y="1671976"/>
            <a:ext cx="3785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</a:p>
        </p:txBody>
      </p:sp>
      <p:sp>
        <p:nvSpPr>
          <p:cNvPr id="225" name="Shape 225"/>
          <p:cNvSpPr/>
          <p:nvPr/>
        </p:nvSpPr>
        <p:spPr>
          <a:xfrm>
            <a:off x="4145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5012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5983379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6522654" y="16719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  <p:sp>
        <p:nvSpPr>
          <p:cNvPr id="229" name="Shape 229"/>
          <p:cNvSpPr/>
          <p:nvPr/>
        </p:nvSpPr>
        <p:spPr>
          <a:xfrm>
            <a:off x="2565899" y="1749446"/>
            <a:ext cx="37858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</a:t>
            </a:r>
          </a:p>
        </p:txBody>
      </p:sp>
      <p:sp>
        <p:nvSpPr>
          <p:cNvPr id="230" name="Shape 230"/>
          <p:cNvSpPr/>
          <p:nvPr/>
        </p:nvSpPr>
        <p:spPr>
          <a:xfrm>
            <a:off x="2997758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203109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424676" y="1749446"/>
            <a:ext cx="551807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WMM</a:t>
            </a:r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Extending Lazy Sequentialization</a:t>
            </a:r>
          </a:p>
          <a:p>
            <a:pPr>
              <a:defRPr sz="2600"/>
            </a:pPr>
            <a:r>
              <a:t>to TSO and PSO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xfrm>
            <a:off x="2018674" y="989932"/>
            <a:ext cx="5056536" cy="57150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32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simple simulation of the store buffer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introduce </a:t>
            </a:r>
            <a:r>
              <a:rPr u="sng"/>
              <a:t>one array for each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look up buffer for pending writes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fetch from memory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write(v,val,t)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update store buffer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inject nondeterministic memory flush</a:t>
            </a:r>
          </a:p>
        </p:txBody>
      </p:sp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TSO-SMA</a:t>
            </a:r>
          </a:p>
        </p:txBody>
      </p:sp>
      <p:sp>
        <p:nvSpPr>
          <p:cNvPr id="237" name="Shape 237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241" name="Shape 241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242" name="Shape 242"/>
          <p:cNvSpPr/>
          <p:nvPr/>
        </p:nvSpPr>
        <p:spPr>
          <a:xfrm>
            <a:off x="3374231" y="1851806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3370400" y="1908774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244" name="Shape 244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246" name="Shape 246"/>
          <p:cNvSpPr/>
          <p:nvPr/>
        </p:nvSpPr>
        <p:spPr>
          <a:xfrm>
            <a:off x="4745831" y="1852837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4742000" y="1909805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248" name="Shape 248"/>
          <p:cNvSpPr/>
          <p:nvPr/>
        </p:nvSpPr>
        <p:spPr>
          <a:xfrm flipV="1">
            <a:off x="50506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 flipV="1">
            <a:off x="36790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 flipV="1">
            <a:off x="3679031" y="1553829"/>
            <a:ext cx="1" cy="29672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 flipV="1">
            <a:off x="5050631" y="1552682"/>
            <a:ext cx="1" cy="2990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xfrm>
            <a:off x="2018674" y="989932"/>
            <a:ext cx="5056536" cy="57150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32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simple simulation of the store buffer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introduce </a:t>
            </a:r>
            <a:r>
              <a:rPr u="sng"/>
              <a:t>one array for each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look up buffer for pending writes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fetch from memory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write(v,val,t)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update store buffer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inject nondeterministic memory flush</a:t>
            </a:r>
          </a:p>
        </p:txBody>
      </p: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TSO-SMA</a:t>
            </a:r>
          </a:p>
        </p:txBody>
      </p:sp>
      <p:sp>
        <p:nvSpPr>
          <p:cNvPr id="257" name="Shape 257"/>
          <p:cNvSpPr/>
          <p:nvPr/>
        </p:nvSpPr>
        <p:spPr>
          <a:xfrm>
            <a:off x="5544145" y="4450384"/>
            <a:ext cx="1973263" cy="544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4" y="0"/>
                </a:moveTo>
                <a:lnTo>
                  <a:pt x="1494" y="12572"/>
                </a:lnTo>
                <a:lnTo>
                  <a:pt x="0" y="15692"/>
                </a:lnTo>
                <a:lnTo>
                  <a:pt x="1494" y="18827"/>
                </a:lnTo>
                <a:lnTo>
                  <a:pt x="149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494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formula size depends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on store buffer size</a:t>
            </a:r>
          </a:p>
        </p:txBody>
      </p:sp>
      <p:sp>
        <p:nvSpPr>
          <p:cNvPr id="258" name="Shape 258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262" name="Shape 262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263" name="Shape 263"/>
          <p:cNvSpPr/>
          <p:nvPr/>
        </p:nvSpPr>
        <p:spPr>
          <a:xfrm>
            <a:off x="3374231" y="1851806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3370400" y="1908774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265" name="Shape 265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267" name="Shape 267"/>
          <p:cNvSpPr/>
          <p:nvPr/>
        </p:nvSpPr>
        <p:spPr>
          <a:xfrm>
            <a:off x="4745831" y="1852837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4742000" y="1909805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269" name="Shape 269"/>
          <p:cNvSpPr/>
          <p:nvPr/>
        </p:nvSpPr>
        <p:spPr>
          <a:xfrm flipV="1">
            <a:off x="50506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 flipV="1">
            <a:off x="36790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 flipV="1">
            <a:off x="3679031" y="1553829"/>
            <a:ext cx="1" cy="29672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 flipV="1">
            <a:off x="5050631" y="1552682"/>
            <a:ext cx="1" cy="2990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xfrm>
            <a:off x="2018674" y="989932"/>
            <a:ext cx="5056536" cy="57150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32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simple simulation of the store buffer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introduce </a:t>
            </a:r>
            <a:r>
              <a:rPr u="sng"/>
              <a:t>one array for each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look up buffer for pending writes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fetch from memory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write(v,val,t)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update store buffer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inject nondeterministic memory flush</a:t>
            </a:r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TSO-SMA</a:t>
            </a:r>
          </a:p>
        </p:txBody>
      </p:sp>
      <p:sp>
        <p:nvSpPr>
          <p:cNvPr id="278" name="Shape 278"/>
          <p:cNvSpPr/>
          <p:nvPr/>
        </p:nvSpPr>
        <p:spPr>
          <a:xfrm>
            <a:off x="5893792" y="5332885"/>
            <a:ext cx="2607866" cy="1006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1" y="0"/>
                </a:moveTo>
                <a:lnTo>
                  <a:pt x="1121" y="10191"/>
                </a:lnTo>
                <a:lnTo>
                  <a:pt x="0" y="11818"/>
                </a:lnTo>
                <a:lnTo>
                  <a:pt x="1121" y="13454"/>
                </a:lnTo>
                <a:lnTo>
                  <a:pt x="112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1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formula size proportional to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no. memory accesses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no. of store buffers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max no. of elems in the buffer</a:t>
            </a:r>
          </a:p>
        </p:txBody>
      </p:sp>
      <p:sp>
        <p:nvSpPr>
          <p:cNvPr id="279" name="Shape 279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283" name="Shape 283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284" name="Shape 284"/>
          <p:cNvSpPr/>
          <p:nvPr/>
        </p:nvSpPr>
        <p:spPr>
          <a:xfrm>
            <a:off x="3374231" y="1851806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3370400" y="1908774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286" name="Shape 286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288" name="Shape 288"/>
          <p:cNvSpPr/>
          <p:nvPr/>
        </p:nvSpPr>
        <p:spPr>
          <a:xfrm>
            <a:off x="4745831" y="1852837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4742000" y="1909805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290" name="Shape 290"/>
          <p:cNvSpPr/>
          <p:nvPr/>
        </p:nvSpPr>
        <p:spPr>
          <a:xfrm flipV="1">
            <a:off x="50506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 flipV="1">
            <a:off x="36790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 flipV="1">
            <a:off x="3679031" y="1553829"/>
            <a:ext cx="1" cy="29672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 flipV="1">
            <a:off x="5050631" y="1552682"/>
            <a:ext cx="1" cy="2990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296" name="Shape 296"/>
          <p:cNvSpPr/>
          <p:nvPr/>
        </p:nvSpPr>
        <p:spPr>
          <a:xfrm>
            <a:off x="5544145" y="4450384"/>
            <a:ext cx="1973263" cy="544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4" y="0"/>
                </a:moveTo>
                <a:lnTo>
                  <a:pt x="1494" y="12572"/>
                </a:lnTo>
                <a:lnTo>
                  <a:pt x="0" y="15692"/>
                </a:lnTo>
                <a:lnTo>
                  <a:pt x="1494" y="18827"/>
                </a:lnTo>
                <a:lnTo>
                  <a:pt x="149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494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formula size depends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on store buffer size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body" idx="1"/>
          </p:nvPr>
        </p:nvSpPr>
        <p:spPr>
          <a:xfrm>
            <a:off x="1807963" y="989932"/>
            <a:ext cx="5528073" cy="57150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32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efficient simulation of the store buffer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introduce </a:t>
            </a:r>
            <a:r>
              <a:rPr u="sng"/>
              <a:t>one list for each shared variable and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use global clock and timestamp memory writes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buffer look up, return value from latest pending write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return value from latest expired write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write(v,val,t)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guess timestamp, enforce non-decreasing order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update buffer 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</a:t>
            </a:r>
          </a:p>
        </p:txBody>
      </p:sp>
      <p:sp>
        <p:nvSpPr>
          <p:cNvPr id="300" name="Shape 300"/>
          <p:cNvSpPr/>
          <p:nvPr/>
        </p:nvSpPr>
        <p:spPr>
          <a:xfrm>
            <a:off x="3132652" y="1893235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1,1</a:t>
            </a:r>
          </a:p>
        </p:txBody>
      </p:sp>
      <p:sp>
        <p:nvSpPr>
          <p:cNvPr id="301" name="Shape 301"/>
          <p:cNvSpPr/>
          <p:nvPr/>
        </p:nvSpPr>
        <p:spPr>
          <a:xfrm>
            <a:off x="3615531" y="1893235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1,V</a:t>
            </a:r>
          </a:p>
        </p:txBody>
      </p:sp>
      <p:sp>
        <p:nvSpPr>
          <p:cNvPr id="302" name="Shape 302"/>
          <p:cNvSpPr/>
          <p:nvPr/>
        </p:nvSpPr>
        <p:spPr>
          <a:xfrm flipV="1">
            <a:off x="5050631" y="2348578"/>
            <a:ext cx="1" cy="23090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3304660" y="1819673"/>
            <a:ext cx="749301" cy="519905"/>
          </a:xfrm>
          <a:prstGeom prst="roundRect">
            <a:avLst>
              <a:gd name="adj" fmla="val 19034"/>
            </a:avLst>
          </a:prstGeom>
          <a:solidFill>
            <a:srgbClr val="AA7942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4" name="Shape 304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308" name="Shape 308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309" name="Shape 309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310" name="Shape 310"/>
          <p:cNvSpPr/>
          <p:nvPr/>
        </p:nvSpPr>
        <p:spPr>
          <a:xfrm>
            <a:off x="3336131" y="1851806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313" name="Shape 313"/>
          <p:cNvSpPr/>
          <p:nvPr/>
        </p:nvSpPr>
        <p:spPr>
          <a:xfrm flipV="1">
            <a:off x="3679031" y="2345287"/>
            <a:ext cx="1" cy="237483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4" name="Shape 314"/>
          <p:cNvSpPr/>
          <p:nvPr/>
        </p:nvSpPr>
        <p:spPr>
          <a:xfrm flipV="1">
            <a:off x="3679031" y="1553829"/>
            <a:ext cx="1" cy="26078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5" name="Shape 315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3768210" y="1851806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7" name="Shape 317"/>
          <p:cNvSpPr/>
          <p:nvPr/>
        </p:nvSpPr>
        <p:spPr>
          <a:xfrm flipV="1">
            <a:off x="5050631" y="1550538"/>
            <a:ext cx="1" cy="25466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570287" y="1931335"/>
            <a:ext cx="218047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319" name="Shape 319"/>
          <p:cNvSpPr/>
          <p:nvPr/>
        </p:nvSpPr>
        <p:spPr>
          <a:xfrm>
            <a:off x="3274454" y="1931335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1,1</a:t>
            </a:r>
          </a:p>
        </p:txBody>
      </p:sp>
      <p:sp>
        <p:nvSpPr>
          <p:cNvPr id="320" name="Shape 320"/>
          <p:cNvSpPr/>
          <p:nvPr/>
        </p:nvSpPr>
        <p:spPr>
          <a:xfrm>
            <a:off x="3706533" y="1931335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1,V</a:t>
            </a:r>
          </a:p>
        </p:txBody>
      </p:sp>
      <p:sp>
        <p:nvSpPr>
          <p:cNvPr id="321" name="Shape 321"/>
          <p:cNvSpPr/>
          <p:nvPr/>
        </p:nvSpPr>
        <p:spPr>
          <a:xfrm>
            <a:off x="4504391" y="1883198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1,1</a:t>
            </a:r>
          </a:p>
        </p:txBody>
      </p:sp>
      <p:sp>
        <p:nvSpPr>
          <p:cNvPr id="322" name="Shape 322"/>
          <p:cNvSpPr/>
          <p:nvPr/>
        </p:nvSpPr>
        <p:spPr>
          <a:xfrm>
            <a:off x="4987270" y="1883198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1,V</a:t>
            </a:r>
          </a:p>
        </p:txBody>
      </p:sp>
      <p:sp>
        <p:nvSpPr>
          <p:cNvPr id="323" name="Shape 323"/>
          <p:cNvSpPr/>
          <p:nvPr/>
        </p:nvSpPr>
        <p:spPr>
          <a:xfrm>
            <a:off x="4676399" y="1809635"/>
            <a:ext cx="749302" cy="519905"/>
          </a:xfrm>
          <a:prstGeom prst="roundRect">
            <a:avLst>
              <a:gd name="adj" fmla="val 19034"/>
            </a:avLst>
          </a:prstGeom>
          <a:solidFill>
            <a:srgbClr val="AA7942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4707870" y="1841769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5139949" y="1841769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4942027" y="1921298"/>
            <a:ext cx="218046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327" name="Shape 327"/>
          <p:cNvSpPr/>
          <p:nvPr/>
        </p:nvSpPr>
        <p:spPr>
          <a:xfrm>
            <a:off x="4646193" y="1921298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T,1</a:t>
            </a:r>
          </a:p>
        </p:txBody>
      </p:sp>
      <p:sp>
        <p:nvSpPr>
          <p:cNvPr id="328" name="Shape 328"/>
          <p:cNvSpPr/>
          <p:nvPr/>
        </p:nvSpPr>
        <p:spPr>
          <a:xfrm>
            <a:off x="5078272" y="1921298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T,V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1807963" y="989932"/>
            <a:ext cx="5528073" cy="57150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32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efficient simulation of the store buffer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introduce </a:t>
            </a:r>
            <a:r>
              <a:rPr u="sng"/>
              <a:t>one list for each shared variable and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use global clock and timestamp memory writes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read(v,t)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buffer look up, return value from latest pending write</a:t>
            </a:r>
          </a:p>
          <a:p>
            <a:pPr marL="800100" lvl="1" indent="-342900">
              <a:spcBef>
                <a:spcPts val="300"/>
              </a:spcBef>
              <a:buFont typeface="Arial"/>
              <a:defRPr sz="1400"/>
            </a:pPr>
            <a:r>
              <a:t>return value from latest expired write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>
                <a:solidFill>
                  <a:srgbClr val="942192"/>
                </a:solidFill>
                <a:latin typeface="Courier"/>
                <a:ea typeface="Courier"/>
                <a:cs typeface="Courier"/>
                <a:sym typeface="Courier"/>
              </a:rPr>
              <a:t>write(v,val,t)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guess timestamp, enforce non-decreasing order</a:t>
            </a:r>
          </a:p>
          <a:p>
            <a:pPr marL="800099" lvl="1" indent="-342899">
              <a:spcBef>
                <a:spcPts val="300"/>
              </a:spcBef>
              <a:buFont typeface="Arial"/>
              <a:defRPr sz="1400"/>
            </a:pPr>
            <a:r>
              <a:t>update buffer </a:t>
            </a:r>
          </a:p>
        </p:txBody>
      </p:sp>
      <p:sp>
        <p:nvSpPr>
          <p:cNvPr id="331" name="Shape 331"/>
          <p:cNvSpPr/>
          <p:nvPr/>
        </p:nvSpPr>
        <p:spPr>
          <a:xfrm>
            <a:off x="3132652" y="1893235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1,1</a:t>
            </a:r>
          </a:p>
        </p:txBody>
      </p:sp>
      <p:sp>
        <p:nvSpPr>
          <p:cNvPr id="332" name="Shape 332"/>
          <p:cNvSpPr/>
          <p:nvPr/>
        </p:nvSpPr>
        <p:spPr>
          <a:xfrm>
            <a:off x="3615531" y="1893235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1,V</a:t>
            </a:r>
          </a:p>
        </p:txBody>
      </p:sp>
      <p:sp>
        <p:nvSpPr>
          <p:cNvPr id="333" name="Shape 333"/>
          <p:cNvSpPr/>
          <p:nvPr/>
        </p:nvSpPr>
        <p:spPr>
          <a:xfrm flipV="1">
            <a:off x="5050631" y="2348578"/>
            <a:ext cx="1" cy="23090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3304660" y="1819673"/>
            <a:ext cx="749301" cy="519905"/>
          </a:xfrm>
          <a:prstGeom prst="roundRect">
            <a:avLst>
              <a:gd name="adj" fmla="val 19034"/>
            </a:avLst>
          </a:prstGeom>
          <a:solidFill>
            <a:srgbClr val="AA7942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</a:t>
            </a:r>
          </a:p>
        </p:txBody>
      </p:sp>
      <p:sp>
        <p:nvSpPr>
          <p:cNvPr id="336" name="Shape 336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340" name="Shape 340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341" name="Shape 341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342" name="Shape 342"/>
          <p:cNvSpPr/>
          <p:nvPr/>
        </p:nvSpPr>
        <p:spPr>
          <a:xfrm>
            <a:off x="3336131" y="1851806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345" name="Shape 345"/>
          <p:cNvSpPr/>
          <p:nvPr/>
        </p:nvSpPr>
        <p:spPr>
          <a:xfrm flipV="1">
            <a:off x="3679031" y="2345287"/>
            <a:ext cx="1" cy="237483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 flipV="1">
            <a:off x="3679031" y="1553829"/>
            <a:ext cx="1" cy="26078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3768210" y="1851806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9" name="Shape 349"/>
          <p:cNvSpPr/>
          <p:nvPr/>
        </p:nvSpPr>
        <p:spPr>
          <a:xfrm flipV="1">
            <a:off x="5050631" y="1550538"/>
            <a:ext cx="1" cy="25466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3434159" y="4693330"/>
            <a:ext cx="1353345" cy="325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4" y="0"/>
                </a:moveTo>
                <a:lnTo>
                  <a:pt x="2154" y="5459"/>
                </a:lnTo>
                <a:lnTo>
                  <a:pt x="0" y="10497"/>
                </a:lnTo>
                <a:lnTo>
                  <a:pt x="2154" y="15560"/>
                </a:lnTo>
                <a:lnTo>
                  <a:pt x="215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54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constant size</a:t>
            </a:r>
          </a:p>
        </p:txBody>
      </p:sp>
      <p:sp>
        <p:nvSpPr>
          <p:cNvPr id="351" name="Shape 351"/>
          <p:cNvSpPr/>
          <p:nvPr/>
        </p:nvSpPr>
        <p:spPr>
          <a:xfrm>
            <a:off x="4030780" y="5506130"/>
            <a:ext cx="1353345" cy="325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4" y="0"/>
                </a:moveTo>
                <a:lnTo>
                  <a:pt x="2154" y="5459"/>
                </a:lnTo>
                <a:lnTo>
                  <a:pt x="0" y="10497"/>
                </a:lnTo>
                <a:lnTo>
                  <a:pt x="2154" y="15560"/>
                </a:lnTo>
                <a:lnTo>
                  <a:pt x="215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54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constant size</a:t>
            </a:r>
          </a:p>
        </p:txBody>
      </p:sp>
      <p:sp>
        <p:nvSpPr>
          <p:cNvPr id="352" name="Shape 352"/>
          <p:cNvSpPr/>
          <p:nvPr/>
        </p:nvSpPr>
        <p:spPr>
          <a:xfrm>
            <a:off x="3570287" y="1931335"/>
            <a:ext cx="218047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353" name="Shape 353"/>
          <p:cNvSpPr/>
          <p:nvPr/>
        </p:nvSpPr>
        <p:spPr>
          <a:xfrm>
            <a:off x="3274454" y="1931335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1,1</a:t>
            </a:r>
          </a:p>
        </p:txBody>
      </p:sp>
      <p:sp>
        <p:nvSpPr>
          <p:cNvPr id="354" name="Shape 354"/>
          <p:cNvSpPr/>
          <p:nvPr/>
        </p:nvSpPr>
        <p:spPr>
          <a:xfrm>
            <a:off x="3706533" y="1931335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1,V</a:t>
            </a:r>
          </a:p>
        </p:txBody>
      </p:sp>
      <p:sp>
        <p:nvSpPr>
          <p:cNvPr id="355" name="Shape 355"/>
          <p:cNvSpPr/>
          <p:nvPr/>
        </p:nvSpPr>
        <p:spPr>
          <a:xfrm>
            <a:off x="4504391" y="1883198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1,1</a:t>
            </a:r>
          </a:p>
        </p:txBody>
      </p:sp>
      <p:sp>
        <p:nvSpPr>
          <p:cNvPr id="356" name="Shape 356"/>
          <p:cNvSpPr/>
          <p:nvPr/>
        </p:nvSpPr>
        <p:spPr>
          <a:xfrm>
            <a:off x="4987270" y="1883198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1,V</a:t>
            </a:r>
          </a:p>
        </p:txBody>
      </p:sp>
      <p:sp>
        <p:nvSpPr>
          <p:cNvPr id="357" name="Shape 357"/>
          <p:cNvSpPr/>
          <p:nvPr/>
        </p:nvSpPr>
        <p:spPr>
          <a:xfrm>
            <a:off x="4676399" y="1809635"/>
            <a:ext cx="749302" cy="519905"/>
          </a:xfrm>
          <a:prstGeom prst="roundRect">
            <a:avLst>
              <a:gd name="adj" fmla="val 19034"/>
            </a:avLst>
          </a:prstGeom>
          <a:solidFill>
            <a:srgbClr val="AA7942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4707870" y="1841769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5139949" y="1841769"/>
            <a:ext cx="253443" cy="455638"/>
          </a:xfrm>
          <a:prstGeom prst="roundRect">
            <a:avLst>
              <a:gd name="adj" fmla="val 29964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4942027" y="1921298"/>
            <a:ext cx="218046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  <p:sp>
        <p:nvSpPr>
          <p:cNvPr id="361" name="Shape 361"/>
          <p:cNvSpPr/>
          <p:nvPr/>
        </p:nvSpPr>
        <p:spPr>
          <a:xfrm>
            <a:off x="4646193" y="1921298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T,1</a:t>
            </a:r>
          </a:p>
        </p:txBody>
      </p:sp>
      <p:sp>
        <p:nvSpPr>
          <p:cNvPr id="362" name="Shape 362"/>
          <p:cNvSpPr/>
          <p:nvPr/>
        </p:nvSpPr>
        <p:spPr>
          <a:xfrm>
            <a:off x="5078272" y="1921298"/>
            <a:ext cx="376797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l</a:t>
            </a:r>
            <a:r>
              <a:rPr baseline="-30428"/>
              <a:t>T,V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body" sz="half" idx="1"/>
          </p:nvPr>
        </p:nvSpPr>
        <p:spPr>
          <a:xfrm>
            <a:off x="2512913" y="758256"/>
            <a:ext cx="4190902" cy="5845077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>
              <a:spcBef>
                <a:spcPts val="300"/>
              </a:spcBef>
              <a:buFont typeface="Arial"/>
              <a:defRPr sz="1600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store pairs </a:t>
            </a:r>
            <a:r>
              <a:rPr i="1"/>
              <a:t>(value,timestamp)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clock determines expired nodes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expired nodes not removed</a:t>
            </a:r>
            <a:endParaRPr i="1"/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i="1"/>
              <a:t>  </a:t>
            </a:r>
          </a:p>
          <a:p>
            <a:pPr marL="0" indent="0" algn="ctr">
              <a:buSzTx/>
              <a:buNone/>
              <a:defRPr sz="1800" b="1"/>
            </a:pPr>
            <a:r>
              <a:t>special nodes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/>
              <a:t>sentinel node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b="1"/>
              <a:t>  </a:t>
            </a:r>
            <a:r>
              <a:t>has max </a:t>
            </a:r>
            <a:r>
              <a:rPr i="1"/>
              <a:t>timestamp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i="1"/>
              <a:t>  </a:t>
            </a:r>
            <a:r>
              <a:t>does not correspond to any actual write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/>
              <a:t>head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b="1"/>
              <a:t>  </a:t>
            </a:r>
            <a:r>
              <a:t>only node to contain an expired write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t>  followed by a non-expired write</a:t>
            </a:r>
          </a:p>
        </p:txBody>
      </p:sp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Variable Write Lists (T-CDLL)</a:t>
            </a:r>
          </a:p>
        </p:txBody>
      </p:sp>
      <p:pic>
        <p:nvPicPr>
          <p:cNvPr id="36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268" y="1125422"/>
            <a:ext cx="7446192" cy="1313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Variable Write Lists (T-CDLL)</a:t>
            </a:r>
          </a:p>
        </p:txBody>
      </p:sp>
      <p:pic>
        <p:nvPicPr>
          <p:cNvPr id="36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268" y="1125422"/>
            <a:ext cx="7446192" cy="131314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4966096" y="1455785"/>
            <a:ext cx="766764" cy="43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995"/>
                </a:lnTo>
                <a:lnTo>
                  <a:pt x="6429" y="15995"/>
                </a:lnTo>
                <a:lnTo>
                  <a:pt x="8586" y="21600"/>
                </a:lnTo>
                <a:lnTo>
                  <a:pt x="10744" y="15995"/>
                </a:lnTo>
                <a:lnTo>
                  <a:pt x="21600" y="1599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sentinel</a:t>
            </a:r>
          </a:p>
        </p:txBody>
      </p:sp>
      <p:sp>
        <p:nvSpPr>
          <p:cNvPr id="371" name="Shape 371"/>
          <p:cNvSpPr/>
          <p:nvPr/>
        </p:nvSpPr>
        <p:spPr>
          <a:xfrm>
            <a:off x="2362596" y="1495274"/>
            <a:ext cx="526654" cy="40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142"/>
                </a:lnTo>
                <a:lnTo>
                  <a:pt x="9359" y="17142"/>
                </a:lnTo>
                <a:lnTo>
                  <a:pt x="12501" y="21600"/>
                </a:lnTo>
                <a:lnTo>
                  <a:pt x="15626" y="17142"/>
                </a:lnTo>
                <a:lnTo>
                  <a:pt x="21600" y="17142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head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sz="half" idx="1"/>
          </p:nvPr>
        </p:nvSpPr>
        <p:spPr>
          <a:xfrm>
            <a:off x="2512913" y="758256"/>
            <a:ext cx="4190902" cy="5845077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>
              <a:spcBef>
                <a:spcPts val="300"/>
              </a:spcBef>
              <a:buFont typeface="Arial"/>
              <a:defRPr sz="1600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store pairs </a:t>
            </a:r>
            <a:r>
              <a:rPr i="1"/>
              <a:t>(value,timestamp)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clock determines expired nodes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expired nodes not removed</a:t>
            </a:r>
            <a:endParaRPr i="1"/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i="1"/>
              <a:t>  </a:t>
            </a:r>
          </a:p>
          <a:p>
            <a:pPr marL="0" indent="0" algn="ctr">
              <a:buSzTx/>
              <a:buNone/>
              <a:defRPr sz="1800" b="1"/>
            </a:pPr>
            <a:r>
              <a:t>special nodes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/>
              <a:t>sentinel node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b="1"/>
              <a:t>  </a:t>
            </a:r>
            <a:r>
              <a:t>has max </a:t>
            </a:r>
            <a:r>
              <a:rPr i="1"/>
              <a:t>timestamp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i="1"/>
              <a:t>  </a:t>
            </a:r>
            <a:r>
              <a:t>does not correspond to any actual write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/>
              <a:t>head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b="1"/>
              <a:t>  </a:t>
            </a:r>
            <a:r>
              <a:t>only node to contain an expired write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t>  followed by a non-expired write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1223317" y="2471785"/>
            <a:ext cx="182056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expired nodes</a:t>
            </a:r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Variable Write Lists (T-CDLL)</a:t>
            </a:r>
          </a:p>
        </p:txBody>
      </p:sp>
      <p:pic>
        <p:nvPicPr>
          <p:cNvPr id="37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268" y="1125422"/>
            <a:ext cx="7446192" cy="1313142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4966096" y="1455785"/>
            <a:ext cx="766764" cy="43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995"/>
                </a:lnTo>
                <a:lnTo>
                  <a:pt x="6429" y="15995"/>
                </a:lnTo>
                <a:lnTo>
                  <a:pt x="8586" y="21600"/>
                </a:lnTo>
                <a:lnTo>
                  <a:pt x="10744" y="15995"/>
                </a:lnTo>
                <a:lnTo>
                  <a:pt x="21600" y="1599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sentinel</a:t>
            </a:r>
          </a:p>
        </p:txBody>
      </p:sp>
      <p:sp>
        <p:nvSpPr>
          <p:cNvPr id="378" name="Shape 378"/>
          <p:cNvSpPr/>
          <p:nvPr/>
        </p:nvSpPr>
        <p:spPr>
          <a:xfrm>
            <a:off x="2362596" y="1495274"/>
            <a:ext cx="526654" cy="40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142"/>
                </a:lnTo>
                <a:lnTo>
                  <a:pt x="9359" y="17142"/>
                </a:lnTo>
                <a:lnTo>
                  <a:pt x="12501" y="21600"/>
                </a:lnTo>
                <a:lnTo>
                  <a:pt x="15626" y="17142"/>
                </a:lnTo>
                <a:lnTo>
                  <a:pt x="21600" y="17142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head</a:t>
            </a:r>
          </a:p>
        </p:txBody>
      </p:sp>
      <p:sp>
        <p:nvSpPr>
          <p:cNvPr id="379" name="Shape 379"/>
          <p:cNvSpPr/>
          <p:nvPr/>
        </p:nvSpPr>
        <p:spPr>
          <a:xfrm flipV="1">
            <a:off x="3132931" y="1342309"/>
            <a:ext cx="1" cy="141255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3221980" y="2509885"/>
            <a:ext cx="2558108" cy="1"/>
          </a:xfrm>
          <a:prstGeom prst="line">
            <a:avLst/>
          </a:prstGeom>
          <a:ln w="12700">
            <a:solidFill>
              <a:srgbClr val="000000"/>
            </a:solidFill>
            <a:headEnd type="triangle" len="sm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1" name="Shape 381"/>
          <p:cNvSpPr/>
          <p:nvPr/>
        </p:nvSpPr>
        <p:spPr>
          <a:xfrm flipH="1" flipV="1">
            <a:off x="1365249" y="2509885"/>
            <a:ext cx="1678634" cy="1"/>
          </a:xfrm>
          <a:prstGeom prst="line">
            <a:avLst/>
          </a:prstGeom>
          <a:ln w="12700">
            <a:solidFill>
              <a:srgbClr val="000000"/>
            </a:solidFill>
            <a:headEnd type="triangle" len="sm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3509317" y="2471785"/>
            <a:ext cx="210343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actual variable write list </a:t>
            </a:r>
          </a:p>
        </p:txBody>
      </p:sp>
      <p:sp>
        <p:nvSpPr>
          <p:cNvPr id="383" name="Shape 383"/>
          <p:cNvSpPr>
            <a:spLocks noGrp="1"/>
          </p:cNvSpPr>
          <p:nvPr>
            <p:ph type="body" sz="half" idx="1"/>
          </p:nvPr>
        </p:nvSpPr>
        <p:spPr>
          <a:xfrm>
            <a:off x="2512913" y="758256"/>
            <a:ext cx="4190902" cy="5845077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>
              <a:spcBef>
                <a:spcPts val="300"/>
              </a:spcBef>
              <a:buFont typeface="Arial"/>
              <a:defRPr sz="1600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store pairs </a:t>
            </a:r>
            <a:r>
              <a:rPr i="1"/>
              <a:t>(value,timestamp)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clock determines expired nodes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expired nodes not removed</a:t>
            </a:r>
            <a:endParaRPr i="1"/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i="1"/>
              <a:t>  </a:t>
            </a:r>
          </a:p>
          <a:p>
            <a:pPr marL="0" indent="0" algn="ctr">
              <a:buSzTx/>
              <a:buNone/>
              <a:defRPr sz="1800" b="1"/>
            </a:pPr>
            <a:r>
              <a:t>special nodes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/>
              <a:t>sentinel node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b="1"/>
              <a:t>  </a:t>
            </a:r>
            <a:r>
              <a:t>has max </a:t>
            </a:r>
            <a:r>
              <a:rPr i="1"/>
              <a:t>timestamp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i="1"/>
              <a:t>  </a:t>
            </a:r>
            <a:r>
              <a:t>does not correspond to any actual write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rPr b="1"/>
              <a:t>head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rPr b="1"/>
              <a:t>  </a:t>
            </a:r>
            <a:r>
              <a:t>only node to contain an expired write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600"/>
            </a:pPr>
            <a:r>
              <a:t>  followed by a non-expired write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Relaxed Memory Consistency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1272033" y="758256"/>
            <a:ext cx="6599934" cy="584507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endParaRPr/>
          </a:p>
          <a:p>
            <a:pPr marL="0" indent="0">
              <a:buSzTx/>
              <a:buNone/>
              <a:defRPr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b="1"/>
            </a:pPr>
            <a:endParaRPr/>
          </a:p>
          <a:p>
            <a:pPr marL="0" lvl="3" indent="1577339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sequential consistency (SC)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memory operations executed in program order within each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changes to the shared memory immediately visible to all threads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relatively simple to reason about but not realistic</a:t>
            </a:r>
          </a:p>
          <a:p>
            <a:pPr>
              <a:spcBef>
                <a:spcPts val="300"/>
              </a:spcBef>
              <a:buFont typeface="Arial"/>
              <a:defRPr sz="1800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weak memory models (WMMs)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memory operations may be reordered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used in practice to fully exploit modern hardware</a:t>
            </a:r>
          </a:p>
        </p:txBody>
      </p:sp>
      <p:sp>
        <p:nvSpPr>
          <p:cNvPr id="92" name="Shape 92"/>
          <p:cNvSpPr/>
          <p:nvPr/>
        </p:nvSpPr>
        <p:spPr>
          <a:xfrm>
            <a:off x="3441675" y="2348020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 sz="16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3445916" y="1231900"/>
            <a:ext cx="2277568" cy="54790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94" name="Shape 94"/>
          <p:cNvSpPr/>
          <p:nvPr/>
        </p:nvSpPr>
        <p:spPr>
          <a:xfrm>
            <a:off x="3712841" y="1359688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95" name="Shape 95"/>
          <p:cNvSpPr/>
          <p:nvPr/>
        </p:nvSpPr>
        <p:spPr>
          <a:xfrm>
            <a:off x="3590131" y="2661316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96" name="Shape 96"/>
          <p:cNvSpPr/>
          <p:nvPr/>
        </p:nvSpPr>
        <p:spPr>
          <a:xfrm>
            <a:off x="4813275" y="2349051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4961731" y="2712116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N</a:t>
            </a:r>
          </a:p>
        </p:txBody>
      </p:sp>
      <p:sp>
        <p:nvSpPr>
          <p:cNvPr id="98" name="Shape 98"/>
          <p:cNvSpPr/>
          <p:nvPr/>
        </p:nvSpPr>
        <p:spPr>
          <a:xfrm flipV="1">
            <a:off x="3894931" y="1794870"/>
            <a:ext cx="1" cy="542845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 flipV="1">
            <a:off x="5266531" y="1794870"/>
            <a:ext cx="1" cy="542845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4051300" y="27440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Auxiliary Data Structures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sz="half" idx="1"/>
          </p:nvPr>
        </p:nvSpPr>
        <p:spPr>
          <a:xfrm>
            <a:off x="2444105" y="758256"/>
            <a:ext cx="4255790" cy="5845077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1800" b="1"/>
            </a:pPr>
            <a:r>
              <a:t>parameters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 </a:t>
            </a:r>
            <a:r>
              <a:rPr b="0">
                <a:latin typeface="Arial"/>
                <a:ea typeface="Arial"/>
                <a:cs typeface="Arial"/>
                <a:sym typeface="Arial"/>
              </a:rPr>
              <a:t>max no. of threads</a:t>
            </a: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 </a:t>
            </a:r>
            <a:r>
              <a:rPr b="0">
                <a:latin typeface="Arial"/>
                <a:ea typeface="Arial"/>
                <a:cs typeface="Arial"/>
                <a:sym typeface="Arial"/>
              </a:rPr>
              <a:t>max no. of tracked locations (or write lists)</a:t>
            </a: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 </a:t>
            </a:r>
            <a:r>
              <a:rPr b="0">
                <a:latin typeface="Arial"/>
                <a:ea typeface="Arial"/>
                <a:cs typeface="Arial"/>
                <a:sym typeface="Arial"/>
              </a:rPr>
              <a:t>max no. of nodes for each variable write list</a:t>
            </a:r>
            <a:endParaRPr>
              <a:solidFill>
                <a:srgbClr val="9421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K </a:t>
            </a:r>
            <a:r>
              <a:rPr b="0">
                <a:latin typeface="Arial"/>
                <a:ea typeface="Arial"/>
                <a:cs typeface="Arial"/>
                <a:sym typeface="Arial"/>
              </a:rPr>
              <a:t>max timestamp</a:t>
            </a:r>
          </a:p>
          <a:p>
            <a:pPr marL="0" indent="0" algn="ctr">
              <a:buSzTx/>
              <a:buNone/>
              <a:defRPr sz="1800" b="1"/>
            </a:pPr>
            <a:endParaRPr b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buSzTx/>
              <a:buNone/>
              <a:defRPr sz="1800" b="1"/>
            </a:pPr>
            <a:r>
              <a:t>variables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t>   </a:t>
            </a:r>
            <a:r>
              <a:rPr>
                <a:solidFill>
                  <a:srgbClr val="942192"/>
                </a:solidFill>
              </a:rPr>
              <a:t>int clock;</a:t>
            </a:r>
          </a:p>
          <a:p>
            <a:pPr marL="0" indent="0">
              <a:spcBef>
                <a:spcPts val="300"/>
              </a:spcBef>
              <a:buSzTx/>
              <a:buNone/>
              <a:defRPr sz="5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variable write lists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t> </a:t>
            </a:r>
            <a:r>
              <a:rPr>
                <a:solidFill>
                  <a:srgbClr val="942192"/>
                </a:solidFill>
              </a:rPr>
              <a:t>int value[V][N+1],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tstamp[V][N+1],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prev[V][N+1],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next[V][N+1];</a:t>
            </a:r>
          </a:p>
          <a:p>
            <a:pPr marL="0" indent="0">
              <a:spcBef>
                <a:spcPts val="300"/>
              </a:spcBef>
              <a:buSzTx/>
              <a:buNone/>
              <a:defRPr sz="5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last values and timestamps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t> </a:t>
            </a:r>
            <a:r>
              <a:rPr>
                <a:solidFill>
                  <a:srgbClr val="942192"/>
                </a:solidFill>
              </a:rPr>
              <a:t>int last_value[V][T],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last_tstamp[V][T];</a:t>
            </a:r>
          </a:p>
          <a:p>
            <a:pPr marL="0" indent="0">
              <a:spcBef>
                <a:spcPts val="300"/>
              </a:spcBef>
              <a:buSzTx/>
              <a:buNone/>
              <a:defRPr sz="5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max timestamp so far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t> </a:t>
            </a:r>
            <a:r>
              <a:rPr>
                <a:solidFill>
                  <a:srgbClr val="942192"/>
                </a:solidFill>
              </a:rPr>
              <a:t>int max_tstamp[T];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read operation</a:t>
            </a:r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xfrm>
            <a:off x="2108200" y="761332"/>
            <a:ext cx="4879133" cy="5842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clock_update()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tmp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assume(clock &lt;= tmp &amp;&amp; tmp &lt;= K);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 = tmp;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read(int v, int t)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if (last_tstamp[v][t] &gt; clock)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last_value[v][t];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assume(node &lt; N &amp;&amp;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tstamp[v][node] &lt;= clock &amp;&amp;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tstamp[v][next[v][node]] &gt; clock);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value[v][node];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read operation</a:t>
            </a:r>
          </a:p>
        </p:txBody>
      </p:sp>
      <p:sp>
        <p:nvSpPr>
          <p:cNvPr id="392" name="Shape 392"/>
          <p:cNvSpPr>
            <a:spLocks noGrp="1"/>
          </p:cNvSpPr>
          <p:nvPr>
            <p:ph type="body" idx="1"/>
          </p:nvPr>
        </p:nvSpPr>
        <p:spPr>
          <a:xfrm>
            <a:off x="2108200" y="761332"/>
            <a:ext cx="4879133" cy="5842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clock_update()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tmp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assume(clock &lt;= tmp &amp;&amp; tmp &lt;= K);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 = tmp;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read(int v, int t)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if (last_tstamp[v][t] &gt; clock)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last_value[v][t];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assume(node &lt; N &amp;&amp;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tstamp[v][node] &lt;= clock &amp;&amp;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tstamp[v][next[v][node]] &gt; clock);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value[v][node];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393" name="Shape 393"/>
          <p:cNvSpPr/>
          <p:nvPr/>
        </p:nvSpPr>
        <p:spPr>
          <a:xfrm>
            <a:off x="2260600" y="1116310"/>
            <a:ext cx="3748088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5970389" y="1237035"/>
            <a:ext cx="1942307" cy="55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" y="0"/>
                </a:moveTo>
                <a:lnTo>
                  <a:pt x="1395" y="3978"/>
                </a:lnTo>
                <a:lnTo>
                  <a:pt x="0" y="6953"/>
                </a:lnTo>
                <a:lnTo>
                  <a:pt x="1395" y="9929"/>
                </a:lnTo>
                <a:lnTo>
                  <a:pt x="139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395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clock follows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non-decreasing order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read operation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idx="1"/>
          </p:nvPr>
        </p:nvSpPr>
        <p:spPr>
          <a:xfrm>
            <a:off x="2108200" y="761332"/>
            <a:ext cx="4879133" cy="5842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clock_update()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tmp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assume(clock &lt;= tmp &amp;&amp; tmp &lt;= K);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 = tmp;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read(int v, int t)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if (last_tstamp[v][t] &gt; clock)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last_value[v][t];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assume(node &lt; N &amp;&amp;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tstamp[v][node] &lt;= clock &amp;&amp;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tstamp[v][next[v][node]] &gt; clock);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value[v][node];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398" name="Shape 398"/>
          <p:cNvSpPr/>
          <p:nvPr/>
        </p:nvSpPr>
        <p:spPr>
          <a:xfrm>
            <a:off x="2260600" y="3179814"/>
            <a:ext cx="3400674" cy="556023"/>
          </a:xfrm>
          <a:prstGeom prst="roundRect">
            <a:avLst>
              <a:gd name="adj" fmla="val 1054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2260600" y="1116310"/>
            <a:ext cx="3748088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5970389" y="1237035"/>
            <a:ext cx="1942307" cy="55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" y="0"/>
                </a:moveTo>
                <a:lnTo>
                  <a:pt x="1395" y="3978"/>
                </a:lnTo>
                <a:lnTo>
                  <a:pt x="0" y="6953"/>
                </a:lnTo>
                <a:lnTo>
                  <a:pt x="1395" y="9929"/>
                </a:lnTo>
                <a:lnTo>
                  <a:pt x="139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395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clock follows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non-decreasing order</a:t>
            </a:r>
          </a:p>
        </p:txBody>
      </p:sp>
      <p:sp>
        <p:nvSpPr>
          <p:cNvPr id="401" name="Shape 401"/>
          <p:cNvSpPr/>
          <p:nvPr/>
        </p:nvSpPr>
        <p:spPr>
          <a:xfrm>
            <a:off x="5181401" y="2574012"/>
            <a:ext cx="3375026" cy="645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611"/>
                </a:lnTo>
                <a:lnTo>
                  <a:pt x="1255" y="18611"/>
                </a:lnTo>
                <a:lnTo>
                  <a:pt x="1717" y="21600"/>
                </a:lnTo>
                <a:lnTo>
                  <a:pt x="2179" y="18611"/>
                </a:lnTo>
                <a:lnTo>
                  <a:pt x="21600" y="18611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if the last write by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t</a:t>
            </a:r>
            <a:r>
              <a:t> on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v</a:t>
            </a:r>
            <a:r>
              <a:t> has not expired,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return the corresponding value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read operation</a:t>
            </a:r>
          </a:p>
        </p:txBody>
      </p:sp>
      <p:sp>
        <p:nvSpPr>
          <p:cNvPr id="404" name="Shape 404"/>
          <p:cNvSpPr>
            <a:spLocks noGrp="1"/>
          </p:cNvSpPr>
          <p:nvPr>
            <p:ph type="body" idx="1"/>
          </p:nvPr>
        </p:nvSpPr>
        <p:spPr>
          <a:xfrm>
            <a:off x="2108200" y="761332"/>
            <a:ext cx="4879133" cy="5842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clock_update()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tmp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assume(clock &lt;= tmp &amp;&amp; tmp &lt;= K);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 = tmp;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read(int v, int t)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if (last_tstamp[v][t] &gt; clock)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last_value[v][t];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assume(node &lt; N &amp;&amp;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tstamp[v][node] &lt;= clock &amp;&amp;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tstamp[v][next[v][node]] &gt; clock);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value[v][node];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05" name="Shape 405"/>
          <p:cNvSpPr/>
          <p:nvPr/>
        </p:nvSpPr>
        <p:spPr>
          <a:xfrm>
            <a:off x="2260600" y="3953133"/>
            <a:ext cx="4574332" cy="1300114"/>
          </a:xfrm>
          <a:prstGeom prst="roundRect">
            <a:avLst>
              <a:gd name="adj" fmla="val 606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4330799" y="5220911"/>
            <a:ext cx="3646091" cy="86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03" y="0"/>
                </a:moveTo>
                <a:lnTo>
                  <a:pt x="3473" y="2424"/>
                </a:lnTo>
                <a:lnTo>
                  <a:pt x="0" y="242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424"/>
                </a:lnTo>
                <a:lnTo>
                  <a:pt x="4331" y="2424"/>
                </a:lnTo>
                <a:lnTo>
                  <a:pt x="390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return the value from the latest expired write,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which is guaranteed to exist and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correspond to the value of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v</a:t>
            </a:r>
            <a:r>
              <a:t> in the memory</a:t>
            </a:r>
          </a:p>
        </p:txBody>
      </p:sp>
      <p:sp>
        <p:nvSpPr>
          <p:cNvPr id="407" name="Shape 407"/>
          <p:cNvSpPr/>
          <p:nvPr/>
        </p:nvSpPr>
        <p:spPr>
          <a:xfrm>
            <a:off x="2260600" y="3179814"/>
            <a:ext cx="3400674" cy="556023"/>
          </a:xfrm>
          <a:prstGeom prst="roundRect">
            <a:avLst>
              <a:gd name="adj" fmla="val 1054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2260600" y="1116310"/>
            <a:ext cx="3748088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5970389" y="1237035"/>
            <a:ext cx="1942307" cy="55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" y="0"/>
                </a:moveTo>
                <a:lnTo>
                  <a:pt x="1395" y="3978"/>
                </a:lnTo>
                <a:lnTo>
                  <a:pt x="0" y="6953"/>
                </a:lnTo>
                <a:lnTo>
                  <a:pt x="1395" y="9929"/>
                </a:lnTo>
                <a:lnTo>
                  <a:pt x="139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395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clock follows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non-decreasing order</a:t>
            </a:r>
          </a:p>
        </p:txBody>
      </p:sp>
      <p:sp>
        <p:nvSpPr>
          <p:cNvPr id="410" name="Shape 410"/>
          <p:cNvSpPr/>
          <p:nvPr/>
        </p:nvSpPr>
        <p:spPr>
          <a:xfrm>
            <a:off x="5181401" y="2574012"/>
            <a:ext cx="3375026" cy="645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611"/>
                </a:lnTo>
                <a:lnTo>
                  <a:pt x="1255" y="18611"/>
                </a:lnTo>
                <a:lnTo>
                  <a:pt x="1717" y="21600"/>
                </a:lnTo>
                <a:lnTo>
                  <a:pt x="2179" y="18611"/>
                </a:lnTo>
                <a:lnTo>
                  <a:pt x="21600" y="18611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if the last write by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t</a:t>
            </a:r>
            <a:r>
              <a:t> on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v</a:t>
            </a:r>
            <a:r>
              <a:t> has not expired,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return the corresponding value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read operation</a:t>
            </a:r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xfrm>
            <a:off x="2108200" y="761332"/>
            <a:ext cx="4879133" cy="58420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clock_update()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tmp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assume(clock &lt;= tmp &amp;&amp; tmp &lt;= K);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 = tmp;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read(int v, int t) {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if (last_tstamp[v][t] &gt; clock)</a:t>
            </a:r>
          </a:p>
          <a:p>
            <a:pPr marL="0" lvl="2" indent="4572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last_value[v][t];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*;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assume(node &lt; N &amp;&amp; 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tstamp[v][node] &lt;= clock &amp;&amp;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       tstamp[v][next[v][node]] &gt; clock);</a:t>
            </a:r>
          </a:p>
          <a:p>
            <a:pPr marL="0" lvl="1" indent="228600">
              <a:spcBef>
                <a:spcPts val="300"/>
              </a:spcBef>
              <a:buSzTx/>
              <a:buNone/>
              <a:defRPr sz="14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return value[v][node];</a:t>
            </a:r>
          </a:p>
          <a:p>
            <a:pPr marL="0" indent="0">
              <a:spcBef>
                <a:spcPts val="300"/>
              </a:spcBef>
              <a:buSzTx/>
              <a:buNone/>
              <a:defRPr sz="16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14" name="Shape 414"/>
          <p:cNvSpPr/>
          <p:nvPr/>
        </p:nvSpPr>
        <p:spPr>
          <a:xfrm>
            <a:off x="2260600" y="3953133"/>
            <a:ext cx="4574332" cy="1300114"/>
          </a:xfrm>
          <a:prstGeom prst="roundRect">
            <a:avLst>
              <a:gd name="adj" fmla="val 606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4330799" y="5220911"/>
            <a:ext cx="3646091" cy="86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03" y="0"/>
                </a:moveTo>
                <a:lnTo>
                  <a:pt x="3473" y="2424"/>
                </a:lnTo>
                <a:lnTo>
                  <a:pt x="0" y="242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424"/>
                </a:lnTo>
                <a:lnTo>
                  <a:pt x="4331" y="2424"/>
                </a:lnTo>
                <a:lnTo>
                  <a:pt x="390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return the value from the latest expired write,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which is guaranteed to exist and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correspond to the value of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v</a:t>
            </a:r>
            <a:r>
              <a:t> in the memory</a:t>
            </a:r>
          </a:p>
        </p:txBody>
      </p:sp>
      <p:sp>
        <p:nvSpPr>
          <p:cNvPr id="416" name="Shape 416"/>
          <p:cNvSpPr/>
          <p:nvPr/>
        </p:nvSpPr>
        <p:spPr>
          <a:xfrm>
            <a:off x="2260600" y="3179814"/>
            <a:ext cx="3400674" cy="556023"/>
          </a:xfrm>
          <a:prstGeom prst="roundRect">
            <a:avLst>
              <a:gd name="adj" fmla="val 1054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2260600" y="1116310"/>
            <a:ext cx="3748088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5970389" y="1237035"/>
            <a:ext cx="1942307" cy="55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" y="0"/>
                </a:moveTo>
                <a:lnTo>
                  <a:pt x="1395" y="3978"/>
                </a:lnTo>
                <a:lnTo>
                  <a:pt x="0" y="6953"/>
                </a:lnTo>
                <a:lnTo>
                  <a:pt x="1395" y="9929"/>
                </a:lnTo>
                <a:lnTo>
                  <a:pt x="139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395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clock follows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non-decreasing order</a:t>
            </a:r>
          </a:p>
        </p:txBody>
      </p:sp>
      <p:sp>
        <p:nvSpPr>
          <p:cNvPr id="419" name="Shape 419"/>
          <p:cNvSpPr/>
          <p:nvPr/>
        </p:nvSpPr>
        <p:spPr>
          <a:xfrm>
            <a:off x="5181401" y="2574012"/>
            <a:ext cx="3375026" cy="645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611"/>
                </a:lnTo>
                <a:lnTo>
                  <a:pt x="1255" y="18611"/>
                </a:lnTo>
                <a:lnTo>
                  <a:pt x="1717" y="21600"/>
                </a:lnTo>
                <a:lnTo>
                  <a:pt x="2179" y="18611"/>
                </a:lnTo>
                <a:lnTo>
                  <a:pt x="21600" y="18611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if the last write by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t</a:t>
            </a:r>
            <a:r>
              <a:t> on 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v</a:t>
            </a:r>
            <a:r>
              <a:t> has not expired,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return the corresponding value</a:t>
            </a:r>
          </a:p>
        </p:txBody>
      </p:sp>
      <p:sp>
        <p:nvSpPr>
          <p:cNvPr id="420" name="Shape 420"/>
          <p:cNvSpPr/>
          <p:nvPr/>
        </p:nvSpPr>
        <p:spPr>
          <a:xfrm>
            <a:off x="6629201" y="5751909"/>
            <a:ext cx="1574695" cy="736425"/>
          </a:xfrm>
          <a:prstGeom prst="rect">
            <a:avLst/>
          </a:prstGeom>
          <a:solidFill>
            <a:srgbClr val="94219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representation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of the memory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no longer needed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write operation</a:t>
            </a:r>
          </a:p>
        </p:txBody>
      </p:sp>
      <p:sp>
        <p:nvSpPr>
          <p:cNvPr id="423" name="Shape 423"/>
          <p:cNvSpPr>
            <a:spLocks noGrp="1"/>
          </p:cNvSpPr>
          <p:nvPr>
            <p:ph type="body" idx="1"/>
          </p:nvPr>
        </p:nvSpPr>
        <p:spPr>
          <a:xfrm>
            <a:off x="1509290" y="761332"/>
            <a:ext cx="6125420" cy="58420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write(int v, int t) {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next[v][N];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assume(tstamp[v][next[v][node]] &lt;=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next[v][N] = next[v][node];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prev[v][next[v][N]] = N;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succ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assume(succ &lt;= N &amp;&amp; tstamp[v][succ] &gt;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pred = prev[v][succ];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ts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clock &amp;&amp; ts &gt;= max_tstamp[t]);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tstamp[v][pred] &amp;&amp; ts &lt; tstamp[v][succ]);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value[v][node]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…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last_value[v][t]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max_tstamp[t] = ts;</a:t>
            </a:r>
          </a:p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24" name="Shape 424"/>
          <p:cNvSpPr/>
          <p:nvPr/>
        </p:nvSpPr>
        <p:spPr>
          <a:xfrm>
            <a:off x="1663700" y="1348829"/>
            <a:ext cx="4707186" cy="1009750"/>
          </a:xfrm>
          <a:prstGeom prst="roundRect">
            <a:avLst>
              <a:gd name="adj" fmla="val 580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5130601" y="722387"/>
            <a:ext cx="2438798" cy="64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898"/>
                </a:lnTo>
                <a:lnTo>
                  <a:pt x="1329" y="17898"/>
                </a:lnTo>
                <a:lnTo>
                  <a:pt x="2007" y="21600"/>
                </a:lnTo>
                <a:lnTo>
                  <a:pt x="2682" y="17898"/>
                </a:lnTo>
                <a:lnTo>
                  <a:pt x="21600" y="1789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select expired node with min timestamp for the new write</a:t>
            </a:r>
          </a:p>
        </p:txBody>
      </p:sp>
      <p:pic>
        <p:nvPicPr>
          <p:cNvPr id="42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2868" y="5741448"/>
            <a:ext cx="4320936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write operation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1509290" y="761332"/>
            <a:ext cx="6125420" cy="58420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write(int v, int t) {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next[v][N];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assume(tstamp[v][next[v][node]] &lt;=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next[v][N] = next[v][node];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prev[v][next[v][N]] = N;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succ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assume(succ &lt;= N &amp;&amp; tstamp[v][succ] &gt;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pred = prev[v][succ];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ts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clock &amp;&amp; ts &gt;= max_tstamp[t]);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tstamp[v][pred] &amp;&amp; ts &lt; tstamp[v][succ]);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value[v][node]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…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last_value[v][t]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max_tstamp[t] = ts;</a:t>
            </a:r>
          </a:p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30" name="Shape 430"/>
          <p:cNvSpPr/>
          <p:nvPr/>
        </p:nvSpPr>
        <p:spPr>
          <a:xfrm>
            <a:off x="1663700" y="1348829"/>
            <a:ext cx="4707186" cy="1009750"/>
          </a:xfrm>
          <a:prstGeom prst="roundRect">
            <a:avLst>
              <a:gd name="adj" fmla="val 580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1663700" y="2606129"/>
            <a:ext cx="5034360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5473501" y="1776735"/>
            <a:ext cx="3328989" cy="84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774"/>
                </a:lnTo>
                <a:lnTo>
                  <a:pt x="971" y="18774"/>
                </a:lnTo>
                <a:lnTo>
                  <a:pt x="1470" y="21600"/>
                </a:lnTo>
                <a:lnTo>
                  <a:pt x="1967" y="18774"/>
                </a:lnTo>
                <a:lnTo>
                  <a:pt x="21600" y="1877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position the new node by nondeterministically selecting its successor among the non-expired nodes</a:t>
            </a:r>
          </a:p>
        </p:txBody>
      </p:sp>
      <p:sp>
        <p:nvSpPr>
          <p:cNvPr id="433" name="Shape 433"/>
          <p:cNvSpPr/>
          <p:nvPr/>
        </p:nvSpPr>
        <p:spPr>
          <a:xfrm>
            <a:off x="5130601" y="722387"/>
            <a:ext cx="2438798" cy="64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898"/>
                </a:lnTo>
                <a:lnTo>
                  <a:pt x="1329" y="17898"/>
                </a:lnTo>
                <a:lnTo>
                  <a:pt x="2007" y="21600"/>
                </a:lnTo>
                <a:lnTo>
                  <a:pt x="2682" y="17898"/>
                </a:lnTo>
                <a:lnTo>
                  <a:pt x="21600" y="1789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select expired node with min timestamp for the new write</a:t>
            </a:r>
          </a:p>
        </p:txBody>
      </p:sp>
      <p:pic>
        <p:nvPicPr>
          <p:cNvPr id="43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2868" y="5741448"/>
            <a:ext cx="4320936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write operation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idx="1"/>
          </p:nvPr>
        </p:nvSpPr>
        <p:spPr>
          <a:xfrm>
            <a:off x="1509290" y="761332"/>
            <a:ext cx="6125420" cy="58420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write(int v, int t) {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next[v][N];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assume(tstamp[v][next[v][node]] &lt;=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next[v][N] = next[v][node];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prev[v][next[v][N]] = N;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succ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assume(succ &lt;= N &amp;&amp; tstamp[v][succ] &gt;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pred = prev[v][succ];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ts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clock &amp;&amp; ts &gt;= max_tstamp[t]);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tstamp[v][pred] &amp;&amp; ts &lt; tstamp[v][succ]);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value[v][node]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…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last_value[v][t]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max_tstamp[t] = ts;</a:t>
            </a:r>
          </a:p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38" name="Shape 438"/>
          <p:cNvSpPr/>
          <p:nvPr/>
        </p:nvSpPr>
        <p:spPr>
          <a:xfrm>
            <a:off x="1663700" y="1348829"/>
            <a:ext cx="4707186" cy="1009750"/>
          </a:xfrm>
          <a:prstGeom prst="roundRect">
            <a:avLst>
              <a:gd name="adj" fmla="val 580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1663700" y="2606129"/>
            <a:ext cx="5034360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1663700" y="3615680"/>
            <a:ext cx="5992664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5473501" y="1776735"/>
            <a:ext cx="3328989" cy="84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774"/>
                </a:lnTo>
                <a:lnTo>
                  <a:pt x="971" y="18774"/>
                </a:lnTo>
                <a:lnTo>
                  <a:pt x="1470" y="21600"/>
                </a:lnTo>
                <a:lnTo>
                  <a:pt x="1967" y="18774"/>
                </a:lnTo>
                <a:lnTo>
                  <a:pt x="21600" y="1877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position the new node by nondeterministically selecting its successor among the non-expired nodes</a:t>
            </a:r>
          </a:p>
        </p:txBody>
      </p:sp>
      <p:sp>
        <p:nvSpPr>
          <p:cNvPr id="442" name="Shape 442"/>
          <p:cNvSpPr/>
          <p:nvPr/>
        </p:nvSpPr>
        <p:spPr>
          <a:xfrm>
            <a:off x="6032301" y="4321621"/>
            <a:ext cx="2227660" cy="86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6" y="0"/>
                </a:moveTo>
                <a:lnTo>
                  <a:pt x="1320" y="3145"/>
                </a:lnTo>
                <a:lnTo>
                  <a:pt x="0" y="314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3145"/>
                </a:lnTo>
                <a:lnTo>
                  <a:pt x="2813" y="3145"/>
                </a:lnTo>
                <a:lnTo>
                  <a:pt x="2066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guess suitable timestamp,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must respect non-decreasing order</a:t>
            </a:r>
          </a:p>
        </p:txBody>
      </p:sp>
      <p:sp>
        <p:nvSpPr>
          <p:cNvPr id="443" name="Shape 443"/>
          <p:cNvSpPr/>
          <p:nvPr/>
        </p:nvSpPr>
        <p:spPr>
          <a:xfrm>
            <a:off x="5130601" y="722387"/>
            <a:ext cx="2438798" cy="64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898"/>
                </a:lnTo>
                <a:lnTo>
                  <a:pt x="1329" y="17898"/>
                </a:lnTo>
                <a:lnTo>
                  <a:pt x="2007" y="21600"/>
                </a:lnTo>
                <a:lnTo>
                  <a:pt x="2682" y="17898"/>
                </a:lnTo>
                <a:lnTo>
                  <a:pt x="21600" y="1789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select expired node with min timestamp for the new write</a:t>
            </a:r>
          </a:p>
        </p:txBody>
      </p:sp>
      <p:pic>
        <p:nvPicPr>
          <p:cNvPr id="44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2868" y="5741448"/>
            <a:ext cx="4320936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1663700" y="4612530"/>
            <a:ext cx="4169520" cy="1552229"/>
          </a:xfrm>
          <a:prstGeom prst="roundRect">
            <a:avLst>
              <a:gd name="adj" fmla="val 3776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eTSO-SMA: write operation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idx="1"/>
          </p:nvPr>
        </p:nvSpPr>
        <p:spPr>
          <a:xfrm>
            <a:off x="1509290" y="761332"/>
            <a:ext cx="6125420" cy="58420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write(int v, int t) {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next[v][N];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assume(tstamp[v][next[v][node]] &lt;=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next[v][N] = next[v][node];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prev[v][next[v][N]] = N;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succ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assume(succ &lt;= N &amp;&amp; tstamp[v][succ] &gt;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pred = prev[v][succ];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ts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clock &amp;&amp; ts &gt;= max_tstamp[t]);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tstamp[v][pred] &amp;&amp; ts &lt; tstamp[v][succ]);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value[v][node]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…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last_value[v][t]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max_tstamp[t] = ts;</a:t>
            </a:r>
          </a:p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49" name="Shape 449"/>
          <p:cNvSpPr/>
          <p:nvPr/>
        </p:nvSpPr>
        <p:spPr>
          <a:xfrm>
            <a:off x="1663700" y="1348829"/>
            <a:ext cx="4707186" cy="1009750"/>
          </a:xfrm>
          <a:prstGeom prst="roundRect">
            <a:avLst>
              <a:gd name="adj" fmla="val 580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>
            <a:off x="1663700" y="2606129"/>
            <a:ext cx="5034360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5473501" y="1776735"/>
            <a:ext cx="3328989" cy="84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774"/>
                </a:lnTo>
                <a:lnTo>
                  <a:pt x="971" y="18774"/>
                </a:lnTo>
                <a:lnTo>
                  <a:pt x="1470" y="21600"/>
                </a:lnTo>
                <a:lnTo>
                  <a:pt x="1967" y="18774"/>
                </a:lnTo>
                <a:lnTo>
                  <a:pt x="21600" y="1877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position the new node by nondeterministically selecting its successor among the non-expired nodes</a:t>
            </a:r>
          </a:p>
        </p:txBody>
      </p:sp>
      <p:sp>
        <p:nvSpPr>
          <p:cNvPr id="452" name="Shape 452"/>
          <p:cNvSpPr/>
          <p:nvPr/>
        </p:nvSpPr>
        <p:spPr>
          <a:xfrm>
            <a:off x="1663700" y="3615680"/>
            <a:ext cx="5992664" cy="736601"/>
          </a:xfrm>
          <a:prstGeom prst="roundRect">
            <a:avLst>
              <a:gd name="adj" fmla="val 795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6032301" y="4321621"/>
            <a:ext cx="2227660" cy="86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6" y="0"/>
                </a:moveTo>
                <a:lnTo>
                  <a:pt x="1320" y="3145"/>
                </a:lnTo>
                <a:lnTo>
                  <a:pt x="0" y="314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3145"/>
                </a:lnTo>
                <a:lnTo>
                  <a:pt x="2813" y="3145"/>
                </a:lnTo>
                <a:lnTo>
                  <a:pt x="2066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guess suitable timestamp,</a:t>
            </a:r>
          </a:p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must respect non-decreasing order</a:t>
            </a:r>
          </a:p>
        </p:txBody>
      </p:sp>
      <p:sp>
        <p:nvSpPr>
          <p:cNvPr id="454" name="Shape 454"/>
          <p:cNvSpPr/>
          <p:nvPr/>
        </p:nvSpPr>
        <p:spPr>
          <a:xfrm>
            <a:off x="5815607" y="5732710"/>
            <a:ext cx="2227661" cy="545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3" y="0"/>
                </a:moveTo>
                <a:lnTo>
                  <a:pt x="993" y="1681"/>
                </a:lnTo>
                <a:lnTo>
                  <a:pt x="0" y="4210"/>
                </a:lnTo>
                <a:lnTo>
                  <a:pt x="993" y="6755"/>
                </a:lnTo>
                <a:lnTo>
                  <a:pt x="993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99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update variable write list and auxiliary variables</a:t>
            </a:r>
          </a:p>
        </p:txBody>
      </p:sp>
      <p:sp>
        <p:nvSpPr>
          <p:cNvPr id="455" name="Shape 455"/>
          <p:cNvSpPr/>
          <p:nvPr/>
        </p:nvSpPr>
        <p:spPr>
          <a:xfrm>
            <a:off x="5130601" y="722387"/>
            <a:ext cx="2438798" cy="64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898"/>
                </a:lnTo>
                <a:lnTo>
                  <a:pt x="1329" y="17898"/>
                </a:lnTo>
                <a:lnTo>
                  <a:pt x="2007" y="21600"/>
                </a:lnTo>
                <a:lnTo>
                  <a:pt x="2682" y="17898"/>
                </a:lnTo>
                <a:lnTo>
                  <a:pt x="21600" y="1789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select expired node with min timestamp for the new write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Relaxed Memory Consistency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1272033" y="758256"/>
            <a:ext cx="6599934" cy="584507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endParaRPr/>
          </a:p>
          <a:p>
            <a:pPr marL="0" indent="0">
              <a:buSzTx/>
              <a:buNone/>
              <a:defRPr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b="1"/>
            </a:pPr>
            <a:endParaRPr/>
          </a:p>
          <a:p>
            <a:pPr marL="0" lvl="3" indent="1577339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total store order (TSO)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writes executed in their order for each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reads may overtake writes</a:t>
            </a:r>
          </a:p>
          <a:p>
            <a:pPr marL="0" indent="0" algn="ctr">
              <a:buSzTx/>
              <a:buFont typeface="Arial"/>
              <a:buNone/>
              <a:defRPr sz="1800" b="1"/>
            </a:pPr>
            <a:endParaRPr/>
          </a:p>
          <a:p>
            <a:pPr marL="0" indent="0" algn="ctr">
              <a:buSzTx/>
              <a:buFont typeface="Arial"/>
              <a:buNone/>
              <a:defRPr sz="1800" b="1"/>
            </a:pPr>
            <a:r>
              <a:t>partial store order (PSO)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writes to the same location executed in their order for each thread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writes to different locations may be reordered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reads may overtake writes</a:t>
            </a:r>
          </a:p>
        </p:txBody>
      </p:sp>
      <p:sp>
        <p:nvSpPr>
          <p:cNvPr id="104" name="Shape 104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108" name="Shape 108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109" name="Shape 109"/>
          <p:cNvSpPr/>
          <p:nvPr/>
        </p:nvSpPr>
        <p:spPr>
          <a:xfrm>
            <a:off x="3374231" y="1851806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3370400" y="1908774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111" name="Shape 111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113" name="Shape 113"/>
          <p:cNvSpPr/>
          <p:nvPr/>
        </p:nvSpPr>
        <p:spPr>
          <a:xfrm>
            <a:off x="4745831" y="1852837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742000" y="1909805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115" name="Shape 115"/>
          <p:cNvSpPr/>
          <p:nvPr/>
        </p:nvSpPr>
        <p:spPr>
          <a:xfrm flipV="1">
            <a:off x="50506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 flipV="1">
            <a:off x="36790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 flipV="1">
            <a:off x="3679031" y="1553829"/>
            <a:ext cx="1" cy="29672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 flipV="1">
            <a:off x="5050631" y="1552682"/>
            <a:ext cx="1" cy="2990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extension to PSO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idx="1"/>
          </p:nvPr>
        </p:nvSpPr>
        <p:spPr>
          <a:xfrm>
            <a:off x="1509290" y="761332"/>
            <a:ext cx="6125420" cy="58420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write(int v, int t) {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next[v][N];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assume(tstamp[v][next[v][node]] &lt;=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next[v][N] = next[v][node];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prev[v][next[v][N]] = N;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succ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assume(succ &lt;= N &amp;&amp; tstamp[v][succ] &gt;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pred = prev[v][succ];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ts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clock &amp;&amp; ts &gt;= max_tstamp[t]);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tstamp[v][pred] &amp;&amp; ts &lt; tstamp[v][succ]);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value[v][node]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…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last_value[v][t]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max_tstamp[t] = ts;</a:t>
            </a:r>
          </a:p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59" name="Shape 459"/>
          <p:cNvSpPr/>
          <p:nvPr/>
        </p:nvSpPr>
        <p:spPr>
          <a:xfrm>
            <a:off x="3962400" y="3812629"/>
            <a:ext cx="2501156" cy="322015"/>
          </a:xfrm>
          <a:prstGeom prst="roundRect">
            <a:avLst>
              <a:gd name="adj" fmla="val 967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5257601" y="2237854"/>
            <a:ext cx="3275014" cy="160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25"/>
                </a:lnTo>
                <a:lnTo>
                  <a:pt x="1175" y="19825"/>
                </a:lnTo>
                <a:lnTo>
                  <a:pt x="1777" y="21600"/>
                </a:lnTo>
                <a:lnTo>
                  <a:pt x="2379" y="19825"/>
                </a:lnTo>
                <a:lnTo>
                  <a:pt x="21600" y="1982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spcBef>
                <a:spcPts val="300"/>
              </a:spcBef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write to different variables may be reordered, guessed timestamps no longer need to be the maximum over all variables, but the maximum for the relevant variable:</a:t>
            </a:r>
          </a:p>
          <a:p>
            <a:pPr>
              <a:spcBef>
                <a:spcPts val="300"/>
              </a:spcBef>
              <a:defRPr sz="1400" b="1">
                <a:solidFill>
                  <a:srgbClr val="FFFB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ts &gt;= last_tstamp[t][v]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extension to PSO</a:t>
            </a:r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xfrm>
            <a:off x="1509290" y="761332"/>
            <a:ext cx="6125420" cy="58420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write(int v, int t) {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clock_update();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node = next[v][N];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assume(tstamp[v][next[v][node]] &lt;=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next[v][N] = next[v][node];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prev[v][next[v][N]] = N;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succ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assume(succ &lt;= N &amp;&amp; tstamp[v][succ] &gt; clock);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pred = prev[v][succ];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int ts = *;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clock &amp;&amp; ts &gt;= max_tstamp[t]);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assume(ts &gt;= tstamp[v][pred] &amp;&amp; ts &lt; tstamp[v][succ]);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942192"/>
              </a:solidFill>
            </a:endParaRP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value[v][node]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…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last_tstamp[v][t] = ts;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last_value[v][t] = val;</a:t>
            </a:r>
          </a:p>
          <a:p>
            <a:pPr marL="0" lvl="1" indent="226313" defTabSz="905255">
              <a:spcBef>
                <a:spcPts val="300"/>
              </a:spcBef>
              <a:buSzTx/>
              <a:buNone/>
              <a:defRPr sz="1386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max_tstamp[t] = ts;</a:t>
            </a:r>
          </a:p>
          <a:p>
            <a:pPr marL="0" indent="0" defTabSz="905255">
              <a:spcBef>
                <a:spcPts val="300"/>
              </a:spcBef>
              <a:buSzTx/>
              <a:buNone/>
              <a:defRPr sz="1584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942192"/>
                </a:solidFill>
              </a:rPr>
              <a:t>}</a:t>
            </a:r>
          </a:p>
        </p:txBody>
      </p:sp>
      <p:sp>
        <p:nvSpPr>
          <p:cNvPr id="464" name="Shape 464"/>
          <p:cNvSpPr/>
          <p:nvPr/>
        </p:nvSpPr>
        <p:spPr>
          <a:xfrm>
            <a:off x="3962400" y="3812629"/>
            <a:ext cx="2501156" cy="322015"/>
          </a:xfrm>
          <a:prstGeom prst="roundRect">
            <a:avLst>
              <a:gd name="adj" fmla="val 967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5257601" y="2237854"/>
            <a:ext cx="3275014" cy="160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25"/>
                </a:lnTo>
                <a:lnTo>
                  <a:pt x="1175" y="19825"/>
                </a:lnTo>
                <a:lnTo>
                  <a:pt x="1777" y="21600"/>
                </a:lnTo>
                <a:lnTo>
                  <a:pt x="2379" y="19825"/>
                </a:lnTo>
                <a:lnTo>
                  <a:pt x="21600" y="1982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spcBef>
                <a:spcPts val="300"/>
              </a:spcBef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write to different variables may be reordered, guessed timestamps no longer need to be the maximum over all variables, but the maximum for the relevant variable:</a:t>
            </a:r>
          </a:p>
          <a:p>
            <a:pPr>
              <a:spcBef>
                <a:spcPts val="300"/>
              </a:spcBef>
              <a:defRPr sz="1400" b="1">
                <a:solidFill>
                  <a:srgbClr val="FFFB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ts &gt;= last_tstamp[t][v]</a:t>
            </a:r>
          </a:p>
        </p:txBody>
      </p:sp>
      <p:sp>
        <p:nvSpPr>
          <p:cNvPr id="466" name="Shape 466"/>
          <p:cNvSpPr/>
          <p:nvPr/>
        </p:nvSpPr>
        <p:spPr>
          <a:xfrm>
            <a:off x="1663700" y="5857329"/>
            <a:ext cx="2245817" cy="322015"/>
          </a:xfrm>
          <a:prstGeom prst="roundRect">
            <a:avLst>
              <a:gd name="adj" fmla="val 967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3861792" y="5201369"/>
            <a:ext cx="2931319" cy="110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1" y="0"/>
                </a:moveTo>
                <a:lnTo>
                  <a:pt x="1021" y="14071"/>
                </a:lnTo>
                <a:lnTo>
                  <a:pt x="0" y="15860"/>
                </a:lnTo>
                <a:lnTo>
                  <a:pt x="1021" y="17649"/>
                </a:lnTo>
                <a:lnTo>
                  <a:pt x="102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21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spcBef>
                <a:spcPts val="300"/>
              </a:spcBef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rPr dirty="0"/>
              <a:t>guessed timestamps may be smaller than the max timestamp:</a:t>
            </a:r>
          </a:p>
          <a:p>
            <a:pPr lvl="1" indent="228600" algn="ctr">
              <a:spcBef>
                <a:spcPts val="300"/>
              </a:spcBef>
              <a:defRPr sz="1600" b="1">
                <a:solidFill>
                  <a:srgbClr val="FFFB00"/>
                </a:solidFill>
              </a:defRPr>
            </a:pPr>
            <a:r>
              <a:rPr dirty="0"/>
              <a:t>  </a:t>
            </a:r>
            <a:r>
              <a:rPr sz="1400" dirty="0">
                <a:latin typeface="Courier"/>
                <a:ea typeface="Courier"/>
                <a:cs typeface="Courier"/>
                <a:sym typeface="Courier"/>
              </a:rPr>
              <a:t>   max_tstamp[t] = max(max_tstamp[t],ts)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common benchmarks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timeout = 600s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transformation overhead shows on small programs</a:t>
            </a:r>
          </a:p>
        </p:txBody>
      </p:sp>
      <p:pic>
        <p:nvPicPr>
          <p:cNvPr id="471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25500"/>
            <a:ext cx="8890000" cy="4818468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254000" y="2704459"/>
            <a:ext cx="8606880" cy="1085950"/>
          </a:xfrm>
          <a:prstGeom prst="roundRect">
            <a:avLst>
              <a:gd name="adj" fmla="val 5398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common benchmarks</a:t>
            </a:r>
          </a:p>
        </p:txBody>
      </p:sp>
      <p:sp>
        <p:nvSpPr>
          <p:cNvPr id="475" name="Shape 4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timeout = 600s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competitive on twisted interleavings</a:t>
            </a:r>
          </a:p>
        </p:txBody>
      </p:sp>
      <p:pic>
        <p:nvPicPr>
          <p:cNvPr id="476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25500"/>
            <a:ext cx="8890000" cy="4818468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254000" y="3825329"/>
            <a:ext cx="8610600" cy="546646"/>
          </a:xfrm>
          <a:prstGeom prst="roundRect">
            <a:avLst>
              <a:gd name="adj" fmla="val 10723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common benchmarks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timeout = 600s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slower</a:t>
            </a:r>
          </a:p>
        </p:txBody>
      </p:sp>
      <p:pic>
        <p:nvPicPr>
          <p:cNvPr id="481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25500"/>
            <a:ext cx="8890000" cy="4818468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Shape 482"/>
          <p:cNvSpPr/>
          <p:nvPr/>
        </p:nvSpPr>
        <p:spPr>
          <a:xfrm>
            <a:off x="254000" y="4409529"/>
            <a:ext cx="8601968" cy="525017"/>
          </a:xfrm>
          <a:prstGeom prst="roundRect">
            <a:avLst>
              <a:gd name="adj" fmla="val 1116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common benchmarks</a:t>
            </a:r>
          </a:p>
        </p:txBody>
      </p:sp>
      <p:sp>
        <p:nvSpPr>
          <p:cNvPr id="485" name="Shape 4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timeout = 600s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faster than Nidhugg</a:t>
            </a:r>
          </a:p>
        </p:txBody>
      </p:sp>
      <p:pic>
        <p:nvPicPr>
          <p:cNvPr id="486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25500"/>
            <a:ext cx="8890000" cy="4818468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254000" y="4981029"/>
            <a:ext cx="8601968" cy="525017"/>
          </a:xfrm>
          <a:prstGeom prst="roundRect">
            <a:avLst>
              <a:gd name="adj" fmla="val 11165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Safestack</a:t>
            </a:r>
          </a:p>
        </p:txBody>
      </p:sp>
      <p:pic>
        <p:nvPicPr>
          <p:cNvPr id="490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31850"/>
            <a:ext cx="8890000" cy="4129264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hape 4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maxclock=K=1 forces SC analysis,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TSO puts 3x-4x overhead on lazy schema (SC times not shown in table)</a:t>
            </a:r>
          </a:p>
        </p:txBody>
      </p:sp>
      <p:sp>
        <p:nvSpPr>
          <p:cNvPr id="492" name="Shape 492"/>
          <p:cNvSpPr/>
          <p:nvPr/>
        </p:nvSpPr>
        <p:spPr>
          <a:xfrm>
            <a:off x="258316" y="1882229"/>
            <a:ext cx="8614668" cy="1046263"/>
          </a:xfrm>
          <a:prstGeom prst="roundRect">
            <a:avLst>
              <a:gd name="adj" fmla="val 5603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Safestack</a:t>
            </a:r>
          </a:p>
        </p:txBody>
      </p:sp>
      <p:pic>
        <p:nvPicPr>
          <p:cNvPr id="495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31850"/>
            <a:ext cx="8890000" cy="4129264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quicker to spot the bug under PSO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as it requires a smaller number of thread interactions;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performance comparable when no bugs are found</a:t>
            </a:r>
          </a:p>
        </p:txBody>
      </p:sp>
      <p:sp>
        <p:nvSpPr>
          <p:cNvPr id="497" name="Shape 497"/>
          <p:cNvSpPr/>
          <p:nvPr/>
        </p:nvSpPr>
        <p:spPr>
          <a:xfrm>
            <a:off x="258316" y="2974429"/>
            <a:ext cx="8614668" cy="1307654"/>
          </a:xfrm>
          <a:prstGeom prst="roundRect">
            <a:avLst>
              <a:gd name="adj" fmla="val 4483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Experimental Evaluation: Safestack</a:t>
            </a:r>
          </a:p>
        </p:txBody>
      </p:sp>
      <p:pic>
        <p:nvPicPr>
          <p:cNvPr id="500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31850"/>
            <a:ext cx="8890000" cy="4129264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hape 501"/>
          <p:cNvSpPr/>
          <p:nvPr/>
        </p:nvSpPr>
        <p:spPr>
          <a:xfrm>
            <a:off x="264666" y="4320629"/>
            <a:ext cx="8614668" cy="509638"/>
          </a:xfrm>
          <a:prstGeom prst="roundRect">
            <a:avLst>
              <a:gd name="adj" fmla="val 11502"/>
            </a:avLst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502" name="Shape 5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0" indent="0">
              <a:lnSpc>
                <a:spcPct val="90000"/>
              </a:lnSpc>
              <a:buSzTx/>
              <a:buNone/>
              <a:defRPr sz="1800" b="1"/>
            </a:pPr>
            <a:endParaRPr/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defRPr sz="1600"/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increase maxlock to covers more reorderings,</a:t>
            </a:r>
          </a:p>
          <a:p>
            <a:pPr marL="0" indent="0" algn="ctr">
              <a:spcBef>
                <a:spcPts val="0"/>
              </a:spcBef>
              <a:buSzTx/>
              <a:buNone/>
              <a:defRPr sz="1600"/>
            </a:pPr>
            <a:r>
              <a:t>more resource demanding..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>
            <a:off x="152400" y="1003968"/>
            <a:ext cx="8839200" cy="379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2400"/>
              </a:spcBef>
              <a:defRPr sz="1600"/>
            </a:pPr>
            <a:endParaRPr/>
          </a:p>
          <a:p>
            <a:pPr>
              <a:spcBef>
                <a:spcPts val="2400"/>
              </a:spcBef>
              <a:defRPr sz="1600"/>
            </a:pPr>
            <a:endParaRPr/>
          </a:p>
          <a:p>
            <a:pPr>
              <a:spcBef>
                <a:spcPts val="2400"/>
              </a:spcBef>
              <a:defRPr sz="1600"/>
            </a:pPr>
            <a:endParaRPr/>
          </a:p>
          <a:p>
            <a:pPr algn="ctr">
              <a:spcBef>
                <a:spcPts val="2400"/>
              </a:spcBef>
              <a:defRPr sz="3300" b="1"/>
            </a:pPr>
            <a:r>
              <a:t>Thank You</a:t>
            </a:r>
          </a:p>
          <a:p>
            <a:pPr>
              <a:spcBef>
                <a:spcPts val="2400"/>
              </a:spcBef>
              <a:defRPr sz="1600"/>
            </a:pPr>
            <a:endParaRPr/>
          </a:p>
          <a:p>
            <a:pPr algn="ctr">
              <a:spcBef>
                <a:spcPts val="2400"/>
              </a:spcBef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users.ecs.soton.ac.uk/gp4/</a:t>
            </a:r>
            <a:r>
              <a:rPr b="1"/>
              <a:t>cseq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Relaxed Memory Consistency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1343942" y="758256"/>
            <a:ext cx="6430716" cy="584507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endParaRPr/>
          </a:p>
          <a:p>
            <a:pPr marL="0" indent="0">
              <a:buSzTx/>
              <a:buNone/>
              <a:defRPr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b="1"/>
            </a:pPr>
            <a:endParaRPr/>
          </a:p>
          <a:p>
            <a:pPr marL="0" lvl="3" indent="1577339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limitations of testing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generally ineffective for rare concurrency errors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cannot control additional nondeterminism introduced by WMMs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need to be complemented with symbolic analysis</a:t>
            </a:r>
          </a:p>
        </p:txBody>
      </p:sp>
      <p:sp>
        <p:nvSpPr>
          <p:cNvPr id="124" name="Shape 124"/>
          <p:cNvSpPr/>
          <p:nvPr/>
        </p:nvSpPr>
        <p:spPr>
          <a:xfrm flipV="1">
            <a:off x="5469731" y="1552682"/>
            <a:ext cx="1" cy="1031769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441675" y="2593975"/>
            <a:ext cx="906513" cy="958850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3445916" y="995254"/>
            <a:ext cx="2277568" cy="5479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3712841" y="1123043"/>
            <a:ext cx="1711918" cy="29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r>
              <a:t>SHARED MEMORY</a:t>
            </a:r>
          </a:p>
        </p:txBody>
      </p:sp>
      <p:sp>
        <p:nvSpPr>
          <p:cNvPr id="128" name="Shape 128"/>
          <p:cNvSpPr/>
          <p:nvPr/>
        </p:nvSpPr>
        <p:spPr>
          <a:xfrm>
            <a:off x="35901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1</a:t>
            </a:r>
          </a:p>
        </p:txBody>
      </p:sp>
      <p:sp>
        <p:nvSpPr>
          <p:cNvPr id="129" name="Shape 129"/>
          <p:cNvSpPr/>
          <p:nvPr/>
        </p:nvSpPr>
        <p:spPr>
          <a:xfrm>
            <a:off x="3374231" y="1851806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3370400" y="1908774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131" name="Shape 131"/>
          <p:cNvSpPr/>
          <p:nvPr/>
        </p:nvSpPr>
        <p:spPr>
          <a:xfrm>
            <a:off x="4813275" y="2595006"/>
            <a:ext cx="906513" cy="958851"/>
          </a:xfrm>
          <a:prstGeom prst="roundRect">
            <a:avLst>
              <a:gd name="adj" fmla="val 14010"/>
            </a:avLst>
          </a:prstGeom>
          <a:solidFill>
            <a:schemeClr val="accent3">
              <a:lumOff val="44000"/>
            </a:schemeClr>
          </a:solidFill>
          <a:ln w="12700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4961731" y="2919971"/>
            <a:ext cx="609601" cy="33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t</a:t>
            </a:r>
            <a:r>
              <a:rPr baseline="-30428"/>
              <a:t>T</a:t>
            </a:r>
          </a:p>
        </p:txBody>
      </p:sp>
      <p:sp>
        <p:nvSpPr>
          <p:cNvPr id="133" name="Shape 133"/>
          <p:cNvSpPr/>
          <p:nvPr/>
        </p:nvSpPr>
        <p:spPr>
          <a:xfrm>
            <a:off x="4745831" y="1852837"/>
            <a:ext cx="609601" cy="455638"/>
          </a:xfrm>
          <a:prstGeom prst="roundRect">
            <a:avLst>
              <a:gd name="adj" fmla="val 16667"/>
            </a:avLst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4742000" y="1909805"/>
            <a:ext cx="617263" cy="34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/>
            </a:pPr>
            <a:r>
              <a:t>STORE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defRPr sz="900"/>
            </a:pPr>
            <a:r>
              <a:t>BUFFER </a:t>
            </a:r>
          </a:p>
        </p:txBody>
      </p:sp>
      <p:sp>
        <p:nvSpPr>
          <p:cNvPr id="135" name="Shape 135"/>
          <p:cNvSpPr/>
          <p:nvPr/>
        </p:nvSpPr>
        <p:spPr>
          <a:xfrm flipV="1">
            <a:off x="50506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 flipV="1">
            <a:off x="3679031" y="2315449"/>
            <a:ext cx="1" cy="267321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 flipV="1">
            <a:off x="3679031" y="1553829"/>
            <a:ext cx="1" cy="29672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 flipV="1">
            <a:off x="5050631" y="1552682"/>
            <a:ext cx="1" cy="2990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 flipV="1">
            <a:off x="4110831" y="1552682"/>
            <a:ext cx="1" cy="1031768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>
              <a:defRPr sz="2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051300" y="2959907"/>
            <a:ext cx="1066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000"/>
            </a:lvl1pPr>
          </a:lstStyle>
          <a:p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1206425" y="1143000"/>
            <a:ext cx="6731150" cy="54641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concurrency handling at formula level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encode threads separately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add φ</a:t>
            </a:r>
            <a:r>
              <a:rPr baseline="-29749"/>
              <a:t>c  </a:t>
            </a:r>
            <a:r>
              <a:t>to capture thread interleaving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300" b="1">
                <a:solidFill>
                  <a:srgbClr val="018001"/>
                </a:solidFill>
              </a:defRPr>
            </a:pPr>
            <a:r>
              <a:t>  [Sinha, Wang – POPL 2011]</a:t>
            </a:r>
          </a:p>
        </p:txBody>
      </p:sp>
      <p:sp>
        <p:nvSpPr>
          <p:cNvPr id="143" name="Shape 143"/>
          <p:cNvSpPr/>
          <p:nvPr/>
        </p:nvSpPr>
        <p:spPr>
          <a:xfrm>
            <a:off x="4468845" y="1536690"/>
            <a:ext cx="687261" cy="742951"/>
          </a:xfrm>
          <a:prstGeom prst="roundRect">
            <a:avLst>
              <a:gd name="adj" fmla="val 18479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Symbolic Bug Finding:</a:t>
            </a:r>
          </a:p>
          <a:p>
            <a:pPr>
              <a:defRPr sz="2600"/>
            </a:pPr>
            <a:r>
              <a:t>BMC</a:t>
            </a:r>
          </a:p>
        </p:txBody>
      </p:sp>
      <p:sp>
        <p:nvSpPr>
          <p:cNvPr id="145" name="Shape 145"/>
          <p:cNvSpPr/>
          <p:nvPr/>
        </p:nvSpPr>
        <p:spPr>
          <a:xfrm>
            <a:off x="2192406" y="1736746"/>
            <a:ext cx="80736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SC/WMM</a:t>
            </a:r>
          </a:p>
        </p:txBody>
      </p:sp>
      <p:sp>
        <p:nvSpPr>
          <p:cNvPr id="146" name="Shape 146"/>
          <p:cNvSpPr/>
          <p:nvPr/>
        </p:nvSpPr>
        <p:spPr>
          <a:xfrm>
            <a:off x="3592320" y="17608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147" name="Shape 147"/>
          <p:cNvSpPr/>
          <p:nvPr/>
        </p:nvSpPr>
        <p:spPr>
          <a:xfrm>
            <a:off x="4459320" y="1635146"/>
            <a:ext cx="706311" cy="5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  <a:r>
              <a:rPr baseline="-33142"/>
              <a:t>t</a:t>
            </a:r>
            <a:r>
              <a:t> </a:t>
            </a:r>
            <a:r>
              <a:rPr>
                <a:latin typeface="ＭＳ ゴシック"/>
                <a:ea typeface="ＭＳ ゴシック"/>
                <a:cs typeface="ＭＳ ゴシック"/>
                <a:sym typeface="ＭＳ ゴシック"/>
              </a:rPr>
              <a:t>∧ </a:t>
            </a:r>
            <a:r>
              <a:t>φ</a:t>
            </a:r>
            <a:r>
              <a:rPr baseline="-33142"/>
              <a:t>c</a:t>
            </a:r>
          </a:p>
        </p:txBody>
      </p:sp>
      <p:sp>
        <p:nvSpPr>
          <p:cNvPr id="148" name="Shape 148"/>
          <p:cNvSpPr/>
          <p:nvPr/>
        </p:nvSpPr>
        <p:spPr>
          <a:xfrm>
            <a:off x="3053045" y="19052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920045" y="19052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5218905" y="19052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758179" y="16592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1206425" y="1143000"/>
            <a:ext cx="6731150" cy="54641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concurrency handling at formula level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encode threads separately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add φ</a:t>
            </a:r>
            <a:r>
              <a:rPr baseline="-29749"/>
              <a:t>c  </a:t>
            </a:r>
            <a:r>
              <a:t>to capture thread interleaving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300" b="1">
                <a:solidFill>
                  <a:srgbClr val="018001"/>
                </a:solidFill>
              </a:defRPr>
            </a:pPr>
            <a:r>
              <a:t>  [Sinha, Wang – POPL 2011]</a:t>
            </a:r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extension to WMMs is natural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change φ</a:t>
            </a:r>
            <a:r>
              <a:rPr baseline="-29749"/>
              <a:t>c  </a:t>
            </a:r>
            <a:r>
              <a:t>to capture extra interactions due to weaker consistency</a:t>
            </a:r>
          </a:p>
          <a:p>
            <a:pPr marL="0" lvl="3" indent="685800">
              <a:spcBef>
                <a:spcPts val="300"/>
              </a:spcBef>
              <a:buSzTx/>
              <a:buNone/>
              <a:defRPr sz="1300" b="1">
                <a:solidFill>
                  <a:srgbClr val="018001"/>
                </a:solidFill>
              </a:defRPr>
            </a:pPr>
            <a:r>
              <a:t>  [Alglave, Kroening, Tautschnig – CAV 2013]</a:t>
            </a:r>
          </a:p>
        </p:txBody>
      </p:sp>
      <p:sp>
        <p:nvSpPr>
          <p:cNvPr id="154" name="Shape 154"/>
          <p:cNvSpPr/>
          <p:nvPr/>
        </p:nvSpPr>
        <p:spPr>
          <a:xfrm>
            <a:off x="4468845" y="1536690"/>
            <a:ext cx="687261" cy="742951"/>
          </a:xfrm>
          <a:prstGeom prst="roundRect">
            <a:avLst>
              <a:gd name="adj" fmla="val 18479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Symbolic Bug Finding:</a:t>
            </a:r>
          </a:p>
          <a:p>
            <a:pPr>
              <a:defRPr sz="2600"/>
            </a:pPr>
            <a:r>
              <a:t>BMC</a:t>
            </a:r>
          </a:p>
        </p:txBody>
      </p:sp>
      <p:sp>
        <p:nvSpPr>
          <p:cNvPr id="156" name="Shape 156"/>
          <p:cNvSpPr/>
          <p:nvPr/>
        </p:nvSpPr>
        <p:spPr>
          <a:xfrm>
            <a:off x="2192406" y="1736746"/>
            <a:ext cx="80736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SC/WMM</a:t>
            </a:r>
          </a:p>
        </p:txBody>
      </p:sp>
      <p:sp>
        <p:nvSpPr>
          <p:cNvPr id="157" name="Shape 157"/>
          <p:cNvSpPr/>
          <p:nvPr/>
        </p:nvSpPr>
        <p:spPr>
          <a:xfrm>
            <a:off x="3592320" y="17608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158" name="Shape 158"/>
          <p:cNvSpPr/>
          <p:nvPr/>
        </p:nvSpPr>
        <p:spPr>
          <a:xfrm>
            <a:off x="4459320" y="1635146"/>
            <a:ext cx="706311" cy="5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  <a:r>
              <a:rPr baseline="-33142"/>
              <a:t>t</a:t>
            </a:r>
            <a:r>
              <a:t> </a:t>
            </a:r>
            <a:r>
              <a:rPr>
                <a:latin typeface="ＭＳ ゴシック"/>
                <a:ea typeface="ＭＳ ゴシック"/>
                <a:cs typeface="ＭＳ ゴシック"/>
                <a:sym typeface="ＭＳ ゴシック"/>
              </a:rPr>
              <a:t>∧ </a:t>
            </a:r>
            <a:r>
              <a:t>φ</a:t>
            </a:r>
            <a:r>
              <a:rPr baseline="-33142"/>
              <a:t>c</a:t>
            </a:r>
          </a:p>
        </p:txBody>
      </p:sp>
      <p:sp>
        <p:nvSpPr>
          <p:cNvPr id="159" name="Shape 159"/>
          <p:cNvSpPr/>
          <p:nvPr/>
        </p:nvSpPr>
        <p:spPr>
          <a:xfrm>
            <a:off x="3053045" y="19052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3920045" y="19052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5218905" y="19052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5758179" y="16592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1174612" y="1144954"/>
            <a:ext cx="6775893" cy="54624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concurrency handling at code level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reduction to sequential programs analysis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implemented as source transformation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lazy sequentialization tailored to BMC for effective in bug-hunting</a:t>
            </a:r>
          </a:p>
          <a:p>
            <a:pPr marL="0" lvl="1" indent="685800">
              <a:buSzTx/>
              <a:buNone/>
              <a:defRPr sz="1300" b="1">
                <a:solidFill>
                  <a:srgbClr val="018001"/>
                </a:solidFill>
              </a:defRPr>
            </a:pPr>
            <a:r>
              <a:t>[Inverso, Tomasco, Fischer, La Torre, Parlato – CAV 2014]</a:t>
            </a:r>
          </a:p>
          <a:p>
            <a:pPr marL="0" indent="0" algn="ctr">
              <a:buSzTx/>
              <a:buNone/>
              <a:defRPr sz="1800" b="1"/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2179415" y="1546513"/>
            <a:ext cx="1515766" cy="742951"/>
          </a:xfrm>
          <a:prstGeom prst="roundRect">
            <a:avLst>
              <a:gd name="adj" fmla="val 17094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3152900" y="1749446"/>
            <a:ext cx="551806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SEQ</a:t>
            </a:r>
          </a:p>
        </p:txBody>
      </p:sp>
      <p:sp>
        <p:nvSpPr>
          <p:cNvPr id="167" name="Shape 167"/>
          <p:cNvSpPr/>
          <p:nvPr/>
        </p:nvSpPr>
        <p:spPr>
          <a:xfrm>
            <a:off x="4303520" y="17735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168" name="Shape 168"/>
          <p:cNvSpPr/>
          <p:nvPr/>
        </p:nvSpPr>
        <p:spPr>
          <a:xfrm>
            <a:off x="5170520" y="1671976"/>
            <a:ext cx="3785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</a:p>
        </p:txBody>
      </p:sp>
      <p:sp>
        <p:nvSpPr>
          <p:cNvPr id="169" name="Shape 169"/>
          <p:cNvSpPr/>
          <p:nvPr/>
        </p:nvSpPr>
        <p:spPr>
          <a:xfrm>
            <a:off x="3764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4631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5602379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6141654" y="16719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  <p:sp>
        <p:nvSpPr>
          <p:cNvPr id="173" name="Shape 173"/>
          <p:cNvSpPr/>
          <p:nvPr/>
        </p:nvSpPr>
        <p:spPr>
          <a:xfrm>
            <a:off x="2184899" y="1749446"/>
            <a:ext cx="37858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</a:t>
            </a:r>
          </a:p>
        </p:txBody>
      </p:sp>
      <p:sp>
        <p:nvSpPr>
          <p:cNvPr id="174" name="Shape 174"/>
          <p:cNvSpPr/>
          <p:nvPr/>
        </p:nvSpPr>
        <p:spPr>
          <a:xfrm>
            <a:off x="2616758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Symbolic Bug Finding:</a:t>
            </a:r>
          </a:p>
          <a:p>
            <a:pPr>
              <a:defRPr sz="2600"/>
            </a:pPr>
            <a:r>
              <a:t>Lazy Sequentialization + BMC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1174612" y="1144954"/>
            <a:ext cx="6775893" cy="54624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concurrency handling at code level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reduction to sequential programs analysis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implemented as source transformation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lazy sequentialization tailored to BMC for effective in bug-hunting</a:t>
            </a:r>
          </a:p>
          <a:p>
            <a:pPr marL="0" lvl="1" indent="685800">
              <a:buSzTx/>
              <a:buNone/>
              <a:defRPr sz="1300" b="1">
                <a:solidFill>
                  <a:srgbClr val="018001"/>
                </a:solidFill>
              </a:defRPr>
            </a:pPr>
            <a:r>
              <a:t>[Inverso, Tomasco, Fischer, La Torre, Parlato – CAV 2014]</a:t>
            </a:r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how to extend to WMMs?</a:t>
            </a:r>
          </a:p>
          <a:p>
            <a:pPr marL="0" indent="0" algn="ctr">
              <a:buSzTx/>
              <a:buNone/>
              <a:defRPr sz="1800" b="1"/>
            </a:pPr>
            <a:r>
              <a:t>how does it compare?</a:t>
            </a:r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179415" y="1546513"/>
            <a:ext cx="1515766" cy="742951"/>
          </a:xfrm>
          <a:prstGeom prst="roundRect">
            <a:avLst>
              <a:gd name="adj" fmla="val 17094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3152900" y="1749446"/>
            <a:ext cx="551806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SEQ</a:t>
            </a:r>
          </a:p>
        </p:txBody>
      </p:sp>
      <p:sp>
        <p:nvSpPr>
          <p:cNvPr id="180" name="Shape 180"/>
          <p:cNvSpPr/>
          <p:nvPr/>
        </p:nvSpPr>
        <p:spPr>
          <a:xfrm>
            <a:off x="4303520" y="17735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181" name="Shape 181"/>
          <p:cNvSpPr/>
          <p:nvPr/>
        </p:nvSpPr>
        <p:spPr>
          <a:xfrm>
            <a:off x="5170520" y="1671976"/>
            <a:ext cx="3785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</a:p>
        </p:txBody>
      </p:sp>
      <p:sp>
        <p:nvSpPr>
          <p:cNvPr id="182" name="Shape 182"/>
          <p:cNvSpPr/>
          <p:nvPr/>
        </p:nvSpPr>
        <p:spPr>
          <a:xfrm>
            <a:off x="3764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4631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5602379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6141654" y="16719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  <p:sp>
        <p:nvSpPr>
          <p:cNvPr id="186" name="Shape 186"/>
          <p:cNvSpPr/>
          <p:nvPr/>
        </p:nvSpPr>
        <p:spPr>
          <a:xfrm>
            <a:off x="2184899" y="1749446"/>
            <a:ext cx="37858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</a:t>
            </a:r>
          </a:p>
        </p:txBody>
      </p:sp>
      <p:sp>
        <p:nvSpPr>
          <p:cNvPr id="187" name="Shape 187"/>
          <p:cNvSpPr/>
          <p:nvPr/>
        </p:nvSpPr>
        <p:spPr>
          <a:xfrm>
            <a:off x="2616758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Symbolic Bug Finding:</a:t>
            </a:r>
          </a:p>
          <a:p>
            <a:pPr>
              <a:defRPr sz="2600"/>
            </a:pPr>
            <a:r>
              <a:t>Lazy Sequentialization + BMC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1174612" y="1143000"/>
            <a:ext cx="6775893" cy="550500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endParaRPr/>
          </a:p>
          <a:p>
            <a:pPr marL="0" indent="0" algn="ctr">
              <a:buSzTx/>
              <a:buNone/>
              <a:defRPr sz="1800" b="1"/>
            </a:pPr>
            <a:r>
              <a:t>how to extend to WMMs?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reduction to concurrent program analysis under SC</a:t>
            </a:r>
          </a:p>
          <a:p>
            <a:pPr>
              <a:spcBef>
                <a:spcPts val="300"/>
              </a:spcBef>
              <a:buFont typeface="Arial"/>
              <a:defRPr sz="1600"/>
            </a:pPr>
            <a:r>
              <a:t>again, implemented as source transformation</a:t>
            </a:r>
          </a:p>
        </p:txBody>
      </p:sp>
      <p:sp>
        <p:nvSpPr>
          <p:cNvPr id="191" name="Shape 191"/>
          <p:cNvSpPr/>
          <p:nvPr/>
        </p:nvSpPr>
        <p:spPr>
          <a:xfrm>
            <a:off x="1430115" y="1546513"/>
            <a:ext cx="1515766" cy="742951"/>
          </a:xfrm>
          <a:prstGeom prst="roundRect">
            <a:avLst>
              <a:gd name="adj" fmla="val 17094"/>
            </a:avLst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3533900" y="1749446"/>
            <a:ext cx="551806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SEQ</a:t>
            </a:r>
          </a:p>
        </p:txBody>
      </p:sp>
      <p:sp>
        <p:nvSpPr>
          <p:cNvPr id="193" name="Shape 193"/>
          <p:cNvSpPr/>
          <p:nvPr/>
        </p:nvSpPr>
        <p:spPr>
          <a:xfrm>
            <a:off x="4684520" y="1773576"/>
            <a:ext cx="27445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/>
            </a:lvl1pPr>
          </a:lstStyle>
          <a:p>
            <a:r>
              <a:t>IR</a:t>
            </a:r>
          </a:p>
        </p:txBody>
      </p:sp>
      <p:sp>
        <p:nvSpPr>
          <p:cNvPr id="194" name="Shape 194"/>
          <p:cNvSpPr/>
          <p:nvPr/>
        </p:nvSpPr>
        <p:spPr>
          <a:xfrm>
            <a:off x="5551520" y="1671976"/>
            <a:ext cx="3785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VC</a:t>
            </a:r>
          </a:p>
          <a:p>
            <a:pPr algn="ctr">
              <a:defRPr sz="1400"/>
            </a:pPr>
            <a:r>
              <a:t>φ</a:t>
            </a:r>
          </a:p>
        </p:txBody>
      </p:sp>
      <p:sp>
        <p:nvSpPr>
          <p:cNvPr id="195" name="Shape 195"/>
          <p:cNvSpPr/>
          <p:nvPr/>
        </p:nvSpPr>
        <p:spPr>
          <a:xfrm>
            <a:off x="4145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501224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5983379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6522654" y="1671976"/>
            <a:ext cx="121920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>
                <a:solidFill>
                  <a:srgbClr val="008000"/>
                </a:solidFill>
              </a:defRPr>
            </a:pPr>
            <a:r>
              <a:t>TRUE</a:t>
            </a:r>
            <a:endParaRPr>
              <a:solidFill>
                <a:srgbClr val="404040"/>
              </a:solidFill>
            </a:endParaRPr>
          </a:p>
          <a:p>
            <a:pPr algn="ctr" defTabSz="457200">
              <a:defRPr sz="1400">
                <a:solidFill>
                  <a:srgbClr val="FF0000"/>
                </a:solidFill>
              </a:defRPr>
            </a:pPr>
            <a:r>
              <a:t>FALSE</a:t>
            </a:r>
            <a:r>
              <a:rPr>
                <a:solidFill>
                  <a:srgbClr val="404040"/>
                </a:solidFill>
              </a:rPr>
              <a:t> + CEX</a:t>
            </a:r>
          </a:p>
        </p:txBody>
      </p:sp>
      <p:sp>
        <p:nvSpPr>
          <p:cNvPr id="199" name="Shape 199"/>
          <p:cNvSpPr/>
          <p:nvPr/>
        </p:nvSpPr>
        <p:spPr>
          <a:xfrm>
            <a:off x="2565899" y="1749446"/>
            <a:ext cx="378585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SC</a:t>
            </a:r>
          </a:p>
        </p:txBody>
      </p:sp>
      <p:sp>
        <p:nvSpPr>
          <p:cNvPr id="200" name="Shape 200"/>
          <p:cNvSpPr/>
          <p:nvPr/>
        </p:nvSpPr>
        <p:spPr>
          <a:xfrm>
            <a:off x="2997758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2031095" y="1917988"/>
            <a:ext cx="48600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424676" y="1749446"/>
            <a:ext cx="551807" cy="33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/>
            </a:pPr>
            <a:r>
              <a:t>P</a:t>
            </a:r>
            <a:r>
              <a:rPr baseline="-33142"/>
              <a:t>WMM</a:t>
            </a:r>
          </a:p>
        </p:txBody>
      </p:sp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Extending Lazy Sequentialization</a:t>
            </a:r>
          </a:p>
          <a:p>
            <a:pPr>
              <a:defRPr sz="2600"/>
            </a:pPr>
            <a:r>
              <a:t>to TSO and PSO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3775</Words>
  <Application>Microsoft Macintosh PowerPoint</Application>
  <PresentationFormat>On-screen Show (4:3)</PresentationFormat>
  <Paragraphs>879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PowerPoint Presentation</vt:lpstr>
      <vt:lpstr>Relaxed Memory Consistency</vt:lpstr>
      <vt:lpstr>Relaxed Memory Consistency</vt:lpstr>
      <vt:lpstr>Relaxed Memory Consistency</vt:lpstr>
      <vt:lpstr>Symbolic Bug Finding: BMC</vt:lpstr>
      <vt:lpstr>Symbolic Bug Finding: BMC</vt:lpstr>
      <vt:lpstr>Symbolic Bug Finding: Lazy Sequentialization + BMC</vt:lpstr>
      <vt:lpstr>Symbolic Bug Finding: Lazy Sequentialization + BMC</vt:lpstr>
      <vt:lpstr>Extending Lazy Sequentialization to TSO and PSO</vt:lpstr>
      <vt:lpstr>Extending Lazy Sequentialization to TSO and PSO</vt:lpstr>
      <vt:lpstr>Extending Lazy Sequentialization to TSO and PSO</vt:lpstr>
      <vt:lpstr>TSO-SMA</vt:lpstr>
      <vt:lpstr>TSO-SMA</vt:lpstr>
      <vt:lpstr>TSO-SMA</vt:lpstr>
      <vt:lpstr>eTSO-SMA</vt:lpstr>
      <vt:lpstr>eTSO-SMA</vt:lpstr>
      <vt:lpstr>Variable Write Lists (T-CDLL)</vt:lpstr>
      <vt:lpstr>Variable Write Lists (T-CDLL)</vt:lpstr>
      <vt:lpstr>Variable Write Lists (T-CDLL)</vt:lpstr>
      <vt:lpstr>Auxiliary Data Structures</vt:lpstr>
      <vt:lpstr>eTSO-SMA: read operation</vt:lpstr>
      <vt:lpstr>eTSO-SMA: read operation</vt:lpstr>
      <vt:lpstr>eTSO-SMA: read operation</vt:lpstr>
      <vt:lpstr>eTSO-SMA: read operation</vt:lpstr>
      <vt:lpstr>eTSO-SMA: read operation</vt:lpstr>
      <vt:lpstr>eTSO-SMA: write operation</vt:lpstr>
      <vt:lpstr>eTSO-SMA: write operation</vt:lpstr>
      <vt:lpstr>eTSO-SMA: write operation</vt:lpstr>
      <vt:lpstr>eTSO-SMA: write operation</vt:lpstr>
      <vt:lpstr>extension to PSO</vt:lpstr>
      <vt:lpstr>extension to PSO</vt:lpstr>
      <vt:lpstr>Experimental Evaluation: common benchmarks</vt:lpstr>
      <vt:lpstr>Experimental Evaluation: common benchmarks</vt:lpstr>
      <vt:lpstr>Experimental Evaluation: common benchmarks</vt:lpstr>
      <vt:lpstr>Experimental Evaluation: common benchmarks</vt:lpstr>
      <vt:lpstr>Experimental Evaluation: Safestack</vt:lpstr>
      <vt:lpstr>Experimental Evaluation: Safestack</vt:lpstr>
      <vt:lpstr>Experimental Evaluation: Safestack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1</cp:revision>
  <dcterms:modified xsi:type="dcterms:W3CDTF">2016-10-11T22:33:05Z</dcterms:modified>
</cp:coreProperties>
</file>