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tmp" ContentType="image/pn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6" r:id="rId2"/>
    <p:sldId id="478" r:id="rId3"/>
    <p:sldId id="449" r:id="rId4"/>
    <p:sldId id="450" r:id="rId5"/>
    <p:sldId id="451" r:id="rId6"/>
    <p:sldId id="455" r:id="rId7"/>
    <p:sldId id="456" r:id="rId8"/>
    <p:sldId id="630" r:id="rId9"/>
    <p:sldId id="582" r:id="rId10"/>
    <p:sldId id="387" r:id="rId11"/>
    <p:sldId id="481" r:id="rId12"/>
    <p:sldId id="482" r:id="rId13"/>
    <p:sldId id="484" r:id="rId14"/>
    <p:sldId id="488" r:id="rId15"/>
    <p:sldId id="595" r:id="rId16"/>
    <p:sldId id="626" r:id="rId17"/>
    <p:sldId id="596" r:id="rId18"/>
    <p:sldId id="485" r:id="rId19"/>
    <p:sldId id="631" r:id="rId20"/>
    <p:sldId id="504" r:id="rId21"/>
    <p:sldId id="632" r:id="rId22"/>
    <p:sldId id="574" r:id="rId23"/>
    <p:sldId id="627" r:id="rId24"/>
    <p:sldId id="491" r:id="rId25"/>
    <p:sldId id="591" r:id="rId26"/>
    <p:sldId id="592" r:id="rId27"/>
    <p:sldId id="594" r:id="rId28"/>
    <p:sldId id="550" r:id="rId29"/>
    <p:sldId id="615" r:id="rId30"/>
    <p:sldId id="584" r:id="rId31"/>
    <p:sldId id="628" r:id="rId32"/>
    <p:sldId id="598" r:id="rId33"/>
    <p:sldId id="597" r:id="rId34"/>
    <p:sldId id="599" r:id="rId35"/>
    <p:sldId id="619" r:id="rId36"/>
    <p:sldId id="600" r:id="rId37"/>
    <p:sldId id="633" r:id="rId38"/>
    <p:sldId id="634" r:id="rId39"/>
    <p:sldId id="635" r:id="rId40"/>
    <p:sldId id="636" r:id="rId41"/>
    <p:sldId id="629" r:id="rId42"/>
    <p:sldId id="559" r:id="rId43"/>
    <p:sldId id="620" r:id="rId44"/>
    <p:sldId id="621" r:id="rId45"/>
    <p:sldId id="637" r:id="rId46"/>
    <p:sldId id="666" r:id="rId47"/>
    <p:sldId id="638" r:id="rId48"/>
    <p:sldId id="651" r:id="rId49"/>
    <p:sldId id="652" r:id="rId50"/>
    <p:sldId id="653" r:id="rId51"/>
    <p:sldId id="654" r:id="rId52"/>
    <p:sldId id="655" r:id="rId53"/>
    <p:sldId id="656" r:id="rId54"/>
    <p:sldId id="639" r:id="rId55"/>
    <p:sldId id="640" r:id="rId56"/>
    <p:sldId id="658" r:id="rId57"/>
    <p:sldId id="659" r:id="rId58"/>
    <p:sldId id="644" r:id="rId59"/>
    <p:sldId id="645" r:id="rId60"/>
    <p:sldId id="668" r:id="rId61"/>
    <p:sldId id="669" r:id="rId62"/>
    <p:sldId id="646" r:id="rId63"/>
    <p:sldId id="670" r:id="rId64"/>
    <p:sldId id="667" r:id="rId65"/>
    <p:sldId id="648" r:id="rId66"/>
    <p:sldId id="671" r:id="rId67"/>
    <p:sldId id="672" r:id="rId68"/>
    <p:sldId id="601" r:id="rId69"/>
    <p:sldId id="578" r:id="rId70"/>
    <p:sldId id="665" r:id="rId71"/>
    <p:sldId id="583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C38C0"/>
    <a:srgbClr val="CFB879"/>
    <a:srgbClr val="D3B979"/>
    <a:srgbClr val="D2C121"/>
    <a:srgbClr val="D2B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88" autoAdjust="0"/>
    <p:restoredTop sz="83822" autoAdjust="0"/>
  </p:normalViewPr>
  <p:slideViewPr>
    <p:cSldViewPr>
      <p:cViewPr varScale="1">
        <p:scale>
          <a:sx n="109" d="100"/>
          <a:sy n="109" d="100"/>
        </p:scale>
        <p:origin x="183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notesMaster" Target="notesMasters/notesMaster1.xml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17B42-CA09-4FE2-BAE2-3EB3E8ABA27C}" type="datetimeFigureOut">
              <a:rPr lang="en-US" smtClean="0"/>
              <a:pPr/>
              <a:t>10/18/16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0A4B2-C13D-42E4-AD51-2B7E5DF6F5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12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0A4B2-C13D-42E4-AD51-2B7E5DF6F50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0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0A4B2-C13D-42E4-AD51-2B7E5DF6F50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19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0A4B2-C13D-42E4-AD51-2B7E5DF6F50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98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0A4B2-C13D-42E4-AD51-2B7E5DF6F50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76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0A4B2-C13D-42E4-AD51-2B7E5DF6F50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63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0A4B2-C13D-42E4-AD51-2B7E5DF6F50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210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0A4B2-C13D-42E4-AD51-2B7E5DF6F50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43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0A4B2-C13D-42E4-AD51-2B7E5DF6F50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600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0A4B2-C13D-42E4-AD51-2B7E5DF6F50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06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0A4B2-C13D-42E4-AD51-2B7E5DF6F50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444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0A4B2-C13D-42E4-AD51-2B7E5DF6F50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54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7F4C053-FE39-4CF8-84D7-019B07BFD316}" type="slidenum">
              <a:rPr lang="en-US" sz="1200" smtClean="0">
                <a:solidFill>
                  <a:prstClr val="black"/>
                </a:solidFill>
                <a:latin typeface="Verdana" pitchFamily="34" charset="0"/>
                <a:cs typeface="Verdana" pitchFamily="34" charset="0"/>
              </a:rPr>
              <a:pPr algn="r"/>
              <a:t>6</a:t>
            </a:fld>
            <a:endParaRPr lang="en-US" sz="1200" smtClean="0">
              <a:solidFill>
                <a:prstClr val="black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8736488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97F4C053-FE39-4CF8-84D7-019B07BFD316}" type="slidenum">
              <a:rPr lang="en-US" sz="1200" smtClean="0">
                <a:solidFill>
                  <a:prstClr val="black"/>
                </a:solidFill>
                <a:latin typeface="Verdana" pitchFamily="34" charset="0"/>
                <a:cs typeface="Verdana" pitchFamily="34" charset="0"/>
              </a:rPr>
              <a:pPr algn="r"/>
              <a:t>30</a:t>
            </a:fld>
            <a:endParaRPr lang="en-US" sz="1200" dirty="0" smtClean="0">
              <a:solidFill>
                <a:prstClr val="black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5798878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0A4B2-C13D-42E4-AD51-2B7E5DF6F50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154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0A4B2-C13D-42E4-AD51-2B7E5DF6F50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308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0A4B2-C13D-42E4-AD51-2B7E5DF6F50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402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0A4B2-C13D-42E4-AD51-2B7E5DF6F50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798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0A4B2-C13D-42E4-AD51-2B7E5DF6F50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532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0A4B2-C13D-42E4-AD51-2B7E5DF6F50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268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0A4B2-C13D-42E4-AD51-2B7E5DF6F50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201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0A4B2-C13D-42E4-AD51-2B7E5DF6F50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073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0A4B2-C13D-42E4-AD51-2B7E5DF6F50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6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97F4C053-FE39-4CF8-84D7-019B07BFD316}" type="slidenum">
              <a:rPr lang="en-US" sz="1200" smtClean="0">
                <a:solidFill>
                  <a:prstClr val="black"/>
                </a:solidFill>
                <a:latin typeface="Verdana" pitchFamily="34" charset="0"/>
                <a:cs typeface="Verdana" pitchFamily="34" charset="0"/>
              </a:rPr>
              <a:pPr algn="r"/>
              <a:t>7</a:t>
            </a:fld>
            <a:endParaRPr lang="en-US" sz="1200" dirty="0" smtClean="0">
              <a:solidFill>
                <a:prstClr val="black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8226627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0A4B2-C13D-42E4-AD51-2B7E5DF6F508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43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0A4B2-C13D-42E4-AD51-2B7E5DF6F508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959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0A4B2-C13D-42E4-AD51-2B7E5DF6F508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97F4C053-FE39-4CF8-84D7-019B07BFD316}" type="slidenum">
              <a:rPr lang="en-US" sz="1200" smtClean="0">
                <a:solidFill>
                  <a:prstClr val="black"/>
                </a:solidFill>
                <a:latin typeface="Verdana" pitchFamily="34" charset="0"/>
                <a:cs typeface="Verdana" pitchFamily="34" charset="0"/>
              </a:rPr>
              <a:pPr algn="r"/>
              <a:t>9</a:t>
            </a:fld>
            <a:endParaRPr lang="en-US" sz="1200" dirty="0" smtClean="0">
              <a:solidFill>
                <a:prstClr val="black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575477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0A4B2-C13D-42E4-AD51-2B7E5DF6F50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43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0A4B2-C13D-42E4-AD51-2B7E5DF6F50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71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0A4B2-C13D-42E4-AD51-2B7E5DF6F50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78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0A4B2-C13D-42E4-AD51-2B7E5DF6F50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57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0A4B2-C13D-42E4-AD51-2B7E5DF6F50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78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44A3D966-CBCE-41D9-8084-118239DAEF28}" type="datetimeFigureOut">
              <a:rPr lang="en-US"/>
              <a:pPr>
                <a:defRPr/>
              </a:pPr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CD290945-A412-4885-861C-931361A96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5906"/>
            </a:lvl1pPr>
          </a:lstStyle>
          <a:p>
            <a:pPr lvl="0">
              <a:defRPr sz="1800"/>
            </a:pPr>
            <a:r>
              <a:rPr sz="5906"/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531"/>
            </a:lvl1pPr>
            <a:lvl2pPr marL="0" indent="0" algn="ctr">
              <a:spcBef>
                <a:spcPts val="0"/>
              </a:spcBef>
              <a:buClrTx/>
              <a:buSzTx/>
              <a:buNone/>
              <a:defRPr sz="2531"/>
            </a:lvl2pPr>
            <a:lvl3pPr marL="0" indent="0" algn="ctr">
              <a:spcBef>
                <a:spcPts val="0"/>
              </a:spcBef>
              <a:buClrTx/>
              <a:buSzTx/>
              <a:buNone/>
              <a:defRPr sz="2531"/>
            </a:lvl3pPr>
            <a:lvl4pPr marL="0" indent="0" algn="ctr">
              <a:spcBef>
                <a:spcPts val="0"/>
              </a:spcBef>
              <a:buClrTx/>
              <a:buSzTx/>
              <a:buNone/>
              <a:defRPr sz="2531"/>
            </a:lvl4pPr>
            <a:lvl5pPr marL="0" indent="0" algn="ctr">
              <a:spcBef>
                <a:spcPts val="0"/>
              </a:spcBef>
              <a:buClrTx/>
              <a:buSzTx/>
              <a:buNone/>
              <a:defRPr sz="2531"/>
            </a:lvl5pPr>
          </a:lstStyle>
          <a:p>
            <a:pPr lvl="0">
              <a:defRPr sz="1800"/>
            </a:pPr>
            <a:r>
              <a:rPr sz="2531"/>
              <a:t>Body Level One</a:t>
            </a:r>
          </a:p>
          <a:p>
            <a:pPr lvl="1">
              <a:defRPr sz="1800"/>
            </a:pPr>
            <a:r>
              <a:rPr sz="2531"/>
              <a:t>Body Level Two</a:t>
            </a:r>
          </a:p>
          <a:p>
            <a:pPr lvl="2">
              <a:defRPr sz="1800"/>
            </a:pPr>
            <a:r>
              <a:rPr sz="2531"/>
              <a:t>Body Level Three</a:t>
            </a:r>
          </a:p>
          <a:p>
            <a:pPr lvl="3">
              <a:defRPr sz="1800"/>
            </a:pPr>
            <a:r>
              <a:rPr sz="2531"/>
              <a:t>Body Level Four</a:t>
            </a:r>
          </a:p>
          <a:p>
            <a:pPr lvl="4">
              <a:defRPr sz="1800"/>
            </a:pPr>
            <a:r>
              <a:rPr sz="2531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21715339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6096000"/>
            <a:ext cx="8229600" cy="1588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Boulder FL master.eps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172200"/>
            <a:ext cx="2133600" cy="4310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75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+mn-ea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i="1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4" Type="http://schemas.openxmlformats.org/officeDocument/2006/relationships/image" Target="../media/image200.png"/><Relationship Id="rId5" Type="http://schemas.openxmlformats.org/officeDocument/2006/relationships/image" Target="../media/image210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00.png"/><Relationship Id="rId5" Type="http://schemas.openxmlformats.org/officeDocument/2006/relationships/image" Target="../media/image210.png"/><Relationship Id="rId6" Type="http://schemas.openxmlformats.org/officeDocument/2006/relationships/image" Target="../media/image220.png"/><Relationship Id="rId7" Type="http://schemas.openxmlformats.org/officeDocument/2006/relationships/image" Target="../media/image230.png"/><Relationship Id="rId8" Type="http://schemas.openxmlformats.org/officeDocument/2006/relationships/image" Target="../media/image240.png"/><Relationship Id="rId9" Type="http://schemas.openxmlformats.org/officeDocument/2006/relationships/image" Target="../media/image250.png"/><Relationship Id="rId10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2.png"/><Relationship Id="rId6" Type="http://schemas.openxmlformats.org/officeDocument/2006/relationships/image" Target="../media/image36.png"/><Relationship Id="rId7" Type="http://schemas.openxmlformats.org/officeDocument/2006/relationships/image" Target="../media/image281.png"/><Relationship Id="rId8" Type="http://schemas.openxmlformats.org/officeDocument/2006/relationships/image" Target="../media/image291.png"/><Relationship Id="rId9" Type="http://schemas.openxmlformats.org/officeDocument/2006/relationships/image" Target="../media/image301.png"/><Relationship Id="rId10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0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4" Type="http://schemas.openxmlformats.org/officeDocument/2006/relationships/image" Target="../media/image35.png"/><Relationship Id="rId15" Type="http://schemas.openxmlformats.org/officeDocument/2006/relationships/image" Target="../media/image32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2.png"/><Relationship Id="rId6" Type="http://schemas.openxmlformats.org/officeDocument/2006/relationships/image" Target="../media/image36.png"/><Relationship Id="rId7" Type="http://schemas.openxmlformats.org/officeDocument/2006/relationships/image" Target="../media/image281.png"/><Relationship Id="rId8" Type="http://schemas.openxmlformats.org/officeDocument/2006/relationships/image" Target="../media/image291.png"/><Relationship Id="rId9" Type="http://schemas.openxmlformats.org/officeDocument/2006/relationships/image" Target="../media/image301.png"/><Relationship Id="rId10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1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0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4" Type="http://schemas.openxmlformats.org/officeDocument/2006/relationships/image" Target="../media/image400.png"/><Relationship Id="rId5" Type="http://schemas.openxmlformats.org/officeDocument/2006/relationships/image" Target="../media/image410.png"/><Relationship Id="rId6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9.tmp"/><Relationship Id="rId3" Type="http://schemas.openxmlformats.org/officeDocument/2006/relationships/image" Target="../media/image40.tmp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1.tmp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1.tmp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2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1.tmp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1.tmp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2.tmp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2.tmp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2.tmp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5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1.tmp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6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-5 cover slide copy cop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3384" y="0"/>
            <a:ext cx="457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</a:endParaRPr>
          </a:p>
        </p:txBody>
      </p:sp>
      <p:pic>
        <p:nvPicPr>
          <p:cNvPr id="1028" name="Picture 4" descr="http://www.colorado.edu/sites/default/files/attached-files/scenic_south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" y="354258"/>
            <a:ext cx="6949440" cy="461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2133600"/>
            <a:ext cx="6888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 Synthesis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Networks</a:t>
            </a:r>
            <a:endParaRPr lang="en-US" sz="32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5125681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Pavol </a:t>
            </a:r>
            <a:r>
              <a:rPr lang="sk-SK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Č</a:t>
            </a:r>
            <a:r>
              <a:rPr lang="en-US" sz="2000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ern</a:t>
            </a:r>
            <a:r>
              <a:rPr lang="sk-SK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ý</a:t>
            </a:r>
            <a:endParaRPr lang="en-US" sz="2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FMCAD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September 2016</a:t>
            </a:r>
            <a:endParaRPr lang="en-US" sz="2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57" y="-6805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Network</a:t>
            </a:r>
            <a:endParaRPr lang="en-US" sz="4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055" y="4031193"/>
            <a:ext cx="643242" cy="847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3334717"/>
            <a:ext cx="1041373" cy="3905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3252" y="4033773"/>
            <a:ext cx="643242" cy="8477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847" y="4024171"/>
            <a:ext cx="643242" cy="8477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282" y="4024171"/>
            <a:ext cx="643242" cy="8477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073" y="3334717"/>
            <a:ext cx="1041373" cy="3905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600" y="2420317"/>
            <a:ext cx="1041373" cy="3905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120" y="3352800"/>
            <a:ext cx="1041373" cy="39055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3352800"/>
            <a:ext cx="1041373" cy="3905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2420317"/>
            <a:ext cx="1041373" cy="39055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273" y="2413569"/>
            <a:ext cx="1041373" cy="39055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4187" y="2394614"/>
            <a:ext cx="1041373" cy="390554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3" idx="0"/>
            <a:endCxn id="4" idx="2"/>
          </p:cNvCxnSpPr>
          <p:nvPr/>
        </p:nvCxnSpPr>
        <p:spPr>
          <a:xfrm flipV="1">
            <a:off x="1815676" y="3725271"/>
            <a:ext cx="411" cy="305922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oli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3466" y="1145706"/>
            <a:ext cx="1041373" cy="39055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866" y="1145706"/>
            <a:ext cx="1041373" cy="390554"/>
          </a:xfrm>
          <a:prstGeom prst="rect">
            <a:avLst/>
          </a:prstGeom>
        </p:spPr>
      </p:pic>
      <p:cxnSp>
        <p:nvCxnSpPr>
          <p:cNvPr id="43" name="Straight Arrow Connector 42"/>
          <p:cNvCxnSpPr>
            <a:stCxn id="4" idx="0"/>
            <a:endCxn id="30" idx="2"/>
          </p:cNvCxnSpPr>
          <p:nvPr/>
        </p:nvCxnSpPr>
        <p:spPr>
          <a:xfrm flipV="1">
            <a:off x="1816087" y="2810871"/>
            <a:ext cx="9200" cy="52384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" idx="0"/>
            <a:endCxn id="35" idx="2"/>
          </p:cNvCxnSpPr>
          <p:nvPr/>
        </p:nvCxnSpPr>
        <p:spPr>
          <a:xfrm flipV="1">
            <a:off x="1816087" y="2804123"/>
            <a:ext cx="1545873" cy="53059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7" idx="0"/>
            <a:endCxn id="29" idx="2"/>
          </p:cNvCxnSpPr>
          <p:nvPr/>
        </p:nvCxnSpPr>
        <p:spPr>
          <a:xfrm flipV="1">
            <a:off x="3350903" y="3725271"/>
            <a:ext cx="1857" cy="29890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0"/>
            <a:endCxn id="35" idx="2"/>
          </p:cNvCxnSpPr>
          <p:nvPr/>
        </p:nvCxnSpPr>
        <p:spPr>
          <a:xfrm flipV="1">
            <a:off x="3352760" y="2804123"/>
            <a:ext cx="9200" cy="53059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9" idx="0"/>
            <a:endCxn id="30" idx="2"/>
          </p:cNvCxnSpPr>
          <p:nvPr/>
        </p:nvCxnSpPr>
        <p:spPr>
          <a:xfrm flipH="1" flipV="1">
            <a:off x="1825287" y="2810871"/>
            <a:ext cx="1527473" cy="52384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0" idx="0"/>
            <a:endCxn id="42" idx="2"/>
          </p:cNvCxnSpPr>
          <p:nvPr/>
        </p:nvCxnSpPr>
        <p:spPr>
          <a:xfrm flipV="1">
            <a:off x="1825287" y="1536260"/>
            <a:ext cx="1866266" cy="88405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5" idx="0"/>
            <a:endCxn id="40" idx="2"/>
          </p:cNvCxnSpPr>
          <p:nvPr/>
        </p:nvCxnSpPr>
        <p:spPr>
          <a:xfrm flipV="1">
            <a:off x="3361960" y="1536260"/>
            <a:ext cx="2082193" cy="87730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0" idx="0"/>
            <a:endCxn id="40" idx="2"/>
          </p:cNvCxnSpPr>
          <p:nvPr/>
        </p:nvCxnSpPr>
        <p:spPr>
          <a:xfrm flipV="1">
            <a:off x="1825287" y="1536260"/>
            <a:ext cx="3618866" cy="88405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5" idx="0"/>
            <a:endCxn id="42" idx="2"/>
          </p:cNvCxnSpPr>
          <p:nvPr/>
        </p:nvCxnSpPr>
        <p:spPr>
          <a:xfrm flipV="1">
            <a:off x="3361960" y="1536260"/>
            <a:ext cx="329593" cy="87730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4" idx="0"/>
            <a:endCxn id="42" idx="2"/>
          </p:cNvCxnSpPr>
          <p:nvPr/>
        </p:nvCxnSpPr>
        <p:spPr>
          <a:xfrm flipH="1" flipV="1">
            <a:off x="3691553" y="1536260"/>
            <a:ext cx="2391734" cy="88405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39" idx="0"/>
            <a:endCxn id="42" idx="2"/>
          </p:cNvCxnSpPr>
          <p:nvPr/>
        </p:nvCxnSpPr>
        <p:spPr>
          <a:xfrm flipH="1" flipV="1">
            <a:off x="3691553" y="1536260"/>
            <a:ext cx="3883321" cy="85835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4" idx="0"/>
            <a:endCxn id="40" idx="2"/>
          </p:cNvCxnSpPr>
          <p:nvPr/>
        </p:nvCxnSpPr>
        <p:spPr>
          <a:xfrm flipH="1" flipV="1">
            <a:off x="5444153" y="1536260"/>
            <a:ext cx="639134" cy="88405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39" idx="0"/>
            <a:endCxn id="40" idx="2"/>
          </p:cNvCxnSpPr>
          <p:nvPr/>
        </p:nvCxnSpPr>
        <p:spPr>
          <a:xfrm flipH="1" flipV="1">
            <a:off x="5444153" y="1536260"/>
            <a:ext cx="2130721" cy="85835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33" idx="0"/>
            <a:endCxn id="34" idx="2"/>
          </p:cNvCxnSpPr>
          <p:nvPr/>
        </p:nvCxnSpPr>
        <p:spPr>
          <a:xfrm flipV="1">
            <a:off x="6083287" y="2810871"/>
            <a:ext cx="0" cy="54192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31" idx="0"/>
            <a:endCxn id="39" idx="2"/>
          </p:cNvCxnSpPr>
          <p:nvPr/>
        </p:nvCxnSpPr>
        <p:spPr>
          <a:xfrm flipH="1" flipV="1">
            <a:off x="7574874" y="2785168"/>
            <a:ext cx="1933" cy="5676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26" idx="0"/>
            <a:endCxn id="33" idx="2"/>
          </p:cNvCxnSpPr>
          <p:nvPr/>
        </p:nvCxnSpPr>
        <p:spPr>
          <a:xfrm flipV="1">
            <a:off x="6066468" y="3743354"/>
            <a:ext cx="16819" cy="280817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25" idx="0"/>
            <a:endCxn id="31" idx="2"/>
          </p:cNvCxnSpPr>
          <p:nvPr/>
        </p:nvCxnSpPr>
        <p:spPr>
          <a:xfrm flipV="1">
            <a:off x="7574873" y="3743354"/>
            <a:ext cx="1934" cy="290419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975280" y="4215986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</a:t>
            </a:r>
            <a:r>
              <a:rPr lang="en-US" sz="2200" baseline="-25000" dirty="0" smtClean="0"/>
              <a:t>1</a:t>
            </a:r>
            <a:endParaRPr lang="en-US" sz="2200" baseline="-25000" dirty="0"/>
          </a:p>
        </p:txBody>
      </p:sp>
      <p:sp>
        <p:nvSpPr>
          <p:cNvPr id="96" name="TextBox 95"/>
          <p:cNvSpPr txBox="1"/>
          <p:nvPr/>
        </p:nvSpPr>
        <p:spPr>
          <a:xfrm>
            <a:off x="2577455" y="4217198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</a:t>
            </a:r>
            <a:r>
              <a:rPr lang="en-US" sz="2200" baseline="-25000" dirty="0" smtClean="0"/>
              <a:t>2</a:t>
            </a:r>
            <a:endParaRPr lang="en-US" sz="2200" baseline="-25000" dirty="0"/>
          </a:p>
        </p:txBody>
      </p:sp>
      <p:sp>
        <p:nvSpPr>
          <p:cNvPr id="97" name="TextBox 96"/>
          <p:cNvSpPr txBox="1"/>
          <p:nvPr/>
        </p:nvSpPr>
        <p:spPr>
          <a:xfrm>
            <a:off x="970267" y="3281689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</a:t>
            </a:r>
            <a:r>
              <a:rPr lang="en-US" sz="2200" baseline="-25000" dirty="0" smtClean="0"/>
              <a:t>1</a:t>
            </a:r>
            <a:endParaRPr lang="en-US" sz="2200" baseline="-25000" dirty="0"/>
          </a:p>
        </p:txBody>
      </p:sp>
      <p:sp>
        <p:nvSpPr>
          <p:cNvPr id="98" name="TextBox 97"/>
          <p:cNvSpPr txBox="1"/>
          <p:nvPr/>
        </p:nvSpPr>
        <p:spPr>
          <a:xfrm>
            <a:off x="2507884" y="3281688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</a:t>
            </a:r>
            <a:r>
              <a:rPr lang="en-US" sz="2200" baseline="-25000" dirty="0"/>
              <a:t>2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349694" y="4215985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</a:t>
            </a:r>
            <a:r>
              <a:rPr lang="en-US" sz="2200" baseline="-25000" dirty="0"/>
              <a:t>3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6742709" y="3314550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</a:t>
            </a:r>
            <a:r>
              <a:rPr lang="en-US" sz="2200" baseline="-25000" dirty="0" smtClean="0"/>
              <a:t>4</a:t>
            </a:r>
            <a:endParaRPr lang="en-US" sz="2200" baseline="-25000" dirty="0"/>
          </a:p>
        </p:txBody>
      </p:sp>
      <p:sp>
        <p:nvSpPr>
          <p:cNvPr id="116" name="TextBox 115"/>
          <p:cNvSpPr txBox="1"/>
          <p:nvPr/>
        </p:nvSpPr>
        <p:spPr>
          <a:xfrm>
            <a:off x="950583" y="2366488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</a:t>
            </a:r>
            <a:r>
              <a:rPr lang="en-US" sz="2200" baseline="-25000" dirty="0" smtClean="0"/>
              <a:t>1</a:t>
            </a:r>
            <a:endParaRPr lang="en-US" sz="2200" baseline="-25000" dirty="0"/>
          </a:p>
        </p:txBody>
      </p:sp>
      <p:sp>
        <p:nvSpPr>
          <p:cNvPr id="117" name="TextBox 116"/>
          <p:cNvSpPr txBox="1"/>
          <p:nvPr/>
        </p:nvSpPr>
        <p:spPr>
          <a:xfrm>
            <a:off x="2523104" y="2399949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</a:t>
            </a:r>
            <a:r>
              <a:rPr lang="en-US" sz="2200" baseline="-25000" dirty="0" smtClean="0"/>
              <a:t>2</a:t>
            </a:r>
            <a:endParaRPr lang="en-US" sz="2200" baseline="-25000" dirty="0"/>
          </a:p>
        </p:txBody>
      </p:sp>
      <p:sp>
        <p:nvSpPr>
          <p:cNvPr id="118" name="TextBox 117"/>
          <p:cNvSpPr txBox="1"/>
          <p:nvPr/>
        </p:nvSpPr>
        <p:spPr>
          <a:xfrm>
            <a:off x="2802540" y="1095895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</a:t>
            </a:r>
            <a:r>
              <a:rPr lang="en-US" sz="2200" baseline="-25000" dirty="0"/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620720" y="1095895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</a:t>
            </a:r>
            <a:r>
              <a:rPr lang="en-US" sz="2200" baseline="-25000" dirty="0" smtClean="0"/>
              <a:t>2</a:t>
            </a:r>
            <a:endParaRPr lang="en-US" sz="2200" baseline="-25000" dirty="0"/>
          </a:p>
        </p:txBody>
      </p:sp>
      <p:sp>
        <p:nvSpPr>
          <p:cNvPr id="120" name="TextBox 119"/>
          <p:cNvSpPr txBox="1"/>
          <p:nvPr/>
        </p:nvSpPr>
        <p:spPr>
          <a:xfrm>
            <a:off x="5251124" y="3294384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</a:t>
            </a:r>
            <a:r>
              <a:rPr lang="en-US" sz="2200" baseline="-25000" dirty="0" smtClean="0"/>
              <a:t>3</a:t>
            </a:r>
            <a:endParaRPr lang="en-US" sz="2200" baseline="-25000" dirty="0"/>
          </a:p>
        </p:txBody>
      </p:sp>
      <p:sp>
        <p:nvSpPr>
          <p:cNvPr id="121" name="TextBox 120"/>
          <p:cNvSpPr txBox="1"/>
          <p:nvPr/>
        </p:nvSpPr>
        <p:spPr>
          <a:xfrm>
            <a:off x="5251124" y="2410427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</a:t>
            </a:r>
            <a:r>
              <a:rPr lang="en-US" sz="2200" baseline="-25000" dirty="0" smtClean="0"/>
              <a:t>3</a:t>
            </a:r>
            <a:endParaRPr lang="en-US" sz="2200" baseline="-25000" dirty="0"/>
          </a:p>
        </p:txBody>
      </p:sp>
      <p:sp>
        <p:nvSpPr>
          <p:cNvPr id="122" name="TextBox 121"/>
          <p:cNvSpPr txBox="1"/>
          <p:nvPr/>
        </p:nvSpPr>
        <p:spPr>
          <a:xfrm>
            <a:off x="6783242" y="4232587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</a:t>
            </a:r>
            <a:r>
              <a:rPr lang="en-US" sz="2200" baseline="-25000" dirty="0" smtClean="0"/>
              <a:t>4</a:t>
            </a:r>
            <a:endParaRPr lang="en-US" sz="2200" baseline="-25000" dirty="0"/>
          </a:p>
        </p:txBody>
      </p:sp>
      <p:sp>
        <p:nvSpPr>
          <p:cNvPr id="123" name="TextBox 122"/>
          <p:cNvSpPr txBox="1"/>
          <p:nvPr/>
        </p:nvSpPr>
        <p:spPr>
          <a:xfrm>
            <a:off x="6737024" y="2395560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</a:t>
            </a:r>
            <a:r>
              <a:rPr lang="en-US" sz="2200" baseline="-25000" dirty="0" smtClean="0"/>
              <a:t>4</a:t>
            </a:r>
            <a:endParaRPr lang="en-US" sz="2200" baseline="-25000" dirty="0"/>
          </a:p>
        </p:txBody>
      </p:sp>
      <p:cxnSp>
        <p:nvCxnSpPr>
          <p:cNvPr id="49" name="Straight Arrow Connector 48"/>
          <p:cNvCxnSpPr>
            <a:stCxn id="33" idx="0"/>
            <a:endCxn id="39" idx="2"/>
          </p:cNvCxnSpPr>
          <p:nvPr/>
        </p:nvCxnSpPr>
        <p:spPr>
          <a:xfrm flipV="1">
            <a:off x="6083287" y="2785168"/>
            <a:ext cx="1491587" cy="5676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31" idx="0"/>
            <a:endCxn id="34" idx="2"/>
          </p:cNvCxnSpPr>
          <p:nvPr/>
        </p:nvCxnSpPr>
        <p:spPr>
          <a:xfrm flipH="1" flipV="1">
            <a:off x="6083287" y="2810871"/>
            <a:ext cx="1493520" cy="54192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02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57" y="-6805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Network</a:t>
            </a:r>
            <a:r>
              <a:rPr lang="sk-SK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k-SK" sz="4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Configuration</a:t>
            </a:r>
            <a:endParaRPr lang="en-US" sz="4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466" y="4071028"/>
            <a:ext cx="643242" cy="847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3334717"/>
            <a:ext cx="1041373" cy="3905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3252" y="4105275"/>
            <a:ext cx="643242" cy="8477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1666" y="4071026"/>
            <a:ext cx="643242" cy="8477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1138" y="4071022"/>
            <a:ext cx="643242" cy="8477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073" y="3334717"/>
            <a:ext cx="1041373" cy="3905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600" y="2420317"/>
            <a:ext cx="1041373" cy="3905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120" y="3352800"/>
            <a:ext cx="1041373" cy="39055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3352800"/>
            <a:ext cx="1041373" cy="3905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2420317"/>
            <a:ext cx="1041373" cy="39055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273" y="2413569"/>
            <a:ext cx="1041373" cy="39055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4187" y="2394614"/>
            <a:ext cx="1041373" cy="39055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3466" y="1145706"/>
            <a:ext cx="1041373" cy="39055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866" y="1145706"/>
            <a:ext cx="1041373" cy="390554"/>
          </a:xfrm>
          <a:prstGeom prst="rect">
            <a:avLst/>
          </a:prstGeom>
        </p:spPr>
      </p:pic>
      <p:cxnSp>
        <p:nvCxnSpPr>
          <p:cNvPr id="44" name="Straight Arrow Connector 43"/>
          <p:cNvCxnSpPr>
            <a:stCxn id="4" idx="0"/>
            <a:endCxn id="35" idx="2"/>
          </p:cNvCxnSpPr>
          <p:nvPr/>
        </p:nvCxnSpPr>
        <p:spPr>
          <a:xfrm flipV="1">
            <a:off x="1816087" y="2804123"/>
            <a:ext cx="1545873" cy="53059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7" idx="0"/>
            <a:endCxn id="29" idx="2"/>
          </p:cNvCxnSpPr>
          <p:nvPr/>
        </p:nvCxnSpPr>
        <p:spPr>
          <a:xfrm flipV="1">
            <a:off x="3352759" y="3725271"/>
            <a:ext cx="1" cy="345751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0"/>
            <a:endCxn id="35" idx="2"/>
          </p:cNvCxnSpPr>
          <p:nvPr/>
        </p:nvCxnSpPr>
        <p:spPr>
          <a:xfrm flipV="1">
            <a:off x="3352760" y="2804123"/>
            <a:ext cx="9200" cy="53059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9" idx="0"/>
            <a:endCxn id="30" idx="2"/>
          </p:cNvCxnSpPr>
          <p:nvPr/>
        </p:nvCxnSpPr>
        <p:spPr>
          <a:xfrm flipH="1" flipV="1">
            <a:off x="1825287" y="2810871"/>
            <a:ext cx="1527473" cy="52384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5" idx="0"/>
            <a:endCxn id="40" idx="2"/>
          </p:cNvCxnSpPr>
          <p:nvPr/>
        </p:nvCxnSpPr>
        <p:spPr>
          <a:xfrm flipV="1">
            <a:off x="3361960" y="1536260"/>
            <a:ext cx="2082193" cy="87730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0" idx="0"/>
            <a:endCxn id="40" idx="2"/>
          </p:cNvCxnSpPr>
          <p:nvPr/>
        </p:nvCxnSpPr>
        <p:spPr>
          <a:xfrm flipV="1">
            <a:off x="1825287" y="1536260"/>
            <a:ext cx="3618866" cy="88405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5" idx="0"/>
            <a:endCxn id="42" idx="2"/>
          </p:cNvCxnSpPr>
          <p:nvPr/>
        </p:nvCxnSpPr>
        <p:spPr>
          <a:xfrm flipV="1">
            <a:off x="3361960" y="1536260"/>
            <a:ext cx="329593" cy="87730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39" idx="0"/>
            <a:endCxn id="42" idx="2"/>
          </p:cNvCxnSpPr>
          <p:nvPr/>
        </p:nvCxnSpPr>
        <p:spPr>
          <a:xfrm flipH="1" flipV="1">
            <a:off x="3691553" y="1536260"/>
            <a:ext cx="3883321" cy="85835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4" idx="0"/>
            <a:endCxn id="40" idx="2"/>
          </p:cNvCxnSpPr>
          <p:nvPr/>
        </p:nvCxnSpPr>
        <p:spPr>
          <a:xfrm flipH="1" flipV="1">
            <a:off x="5444153" y="1536260"/>
            <a:ext cx="639134" cy="88405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39" idx="0"/>
            <a:endCxn id="40" idx="2"/>
          </p:cNvCxnSpPr>
          <p:nvPr/>
        </p:nvCxnSpPr>
        <p:spPr>
          <a:xfrm flipH="1" flipV="1">
            <a:off x="5444153" y="1536260"/>
            <a:ext cx="2130721" cy="85835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31" idx="0"/>
            <a:endCxn id="39" idx="2"/>
          </p:cNvCxnSpPr>
          <p:nvPr/>
        </p:nvCxnSpPr>
        <p:spPr>
          <a:xfrm flipH="1" flipV="1">
            <a:off x="7574874" y="2785168"/>
            <a:ext cx="1933" cy="5676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25" idx="0"/>
          </p:cNvCxnSpPr>
          <p:nvPr/>
        </p:nvCxnSpPr>
        <p:spPr>
          <a:xfrm flipV="1">
            <a:off x="7574873" y="3775779"/>
            <a:ext cx="1934" cy="329496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992099" y="4262841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</a:t>
            </a:r>
            <a:r>
              <a:rPr lang="en-US" sz="2200" baseline="-25000" dirty="0" smtClean="0"/>
              <a:t>1</a:t>
            </a:r>
            <a:endParaRPr lang="en-US" sz="2200" baseline="-25000" dirty="0"/>
          </a:p>
        </p:txBody>
      </p:sp>
      <p:sp>
        <p:nvSpPr>
          <p:cNvPr id="96" name="TextBox 95"/>
          <p:cNvSpPr txBox="1"/>
          <p:nvPr/>
        </p:nvSpPr>
        <p:spPr>
          <a:xfrm>
            <a:off x="2594274" y="4264053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</a:t>
            </a:r>
            <a:r>
              <a:rPr lang="en-US" sz="2200" baseline="-25000" dirty="0" smtClean="0"/>
              <a:t>2</a:t>
            </a:r>
            <a:endParaRPr lang="en-US" sz="2200" baseline="-25000" dirty="0"/>
          </a:p>
        </p:txBody>
      </p:sp>
      <p:sp>
        <p:nvSpPr>
          <p:cNvPr id="97" name="TextBox 96"/>
          <p:cNvSpPr txBox="1"/>
          <p:nvPr/>
        </p:nvSpPr>
        <p:spPr>
          <a:xfrm>
            <a:off x="970267" y="3281689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</a:t>
            </a:r>
            <a:r>
              <a:rPr lang="en-US" sz="2200" baseline="-25000" dirty="0" smtClean="0"/>
              <a:t>1</a:t>
            </a:r>
            <a:endParaRPr lang="en-US" sz="2200" baseline="-25000" dirty="0"/>
          </a:p>
        </p:txBody>
      </p:sp>
      <p:sp>
        <p:nvSpPr>
          <p:cNvPr id="98" name="TextBox 97"/>
          <p:cNvSpPr txBox="1"/>
          <p:nvPr/>
        </p:nvSpPr>
        <p:spPr>
          <a:xfrm>
            <a:off x="2507884" y="3281688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</a:t>
            </a:r>
            <a:r>
              <a:rPr lang="en-US" sz="2200" baseline="-25000" dirty="0"/>
              <a:t>2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366513" y="4262840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</a:t>
            </a:r>
            <a:r>
              <a:rPr lang="en-US" sz="2200" baseline="-25000" dirty="0"/>
              <a:t>3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6742709" y="3314550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</a:t>
            </a:r>
            <a:r>
              <a:rPr lang="en-US" sz="2200" baseline="-25000" dirty="0" smtClean="0"/>
              <a:t>4</a:t>
            </a:r>
            <a:endParaRPr lang="en-US" sz="2200" baseline="-25000" dirty="0"/>
          </a:p>
        </p:txBody>
      </p:sp>
      <p:sp>
        <p:nvSpPr>
          <p:cNvPr id="116" name="TextBox 115"/>
          <p:cNvSpPr txBox="1"/>
          <p:nvPr/>
        </p:nvSpPr>
        <p:spPr>
          <a:xfrm>
            <a:off x="950583" y="2366488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</a:t>
            </a:r>
            <a:r>
              <a:rPr lang="en-US" sz="2200" baseline="-25000" dirty="0" smtClean="0"/>
              <a:t>1</a:t>
            </a:r>
            <a:endParaRPr lang="en-US" sz="2200" baseline="-25000" dirty="0"/>
          </a:p>
        </p:txBody>
      </p:sp>
      <p:sp>
        <p:nvSpPr>
          <p:cNvPr id="117" name="TextBox 116"/>
          <p:cNvSpPr txBox="1"/>
          <p:nvPr/>
        </p:nvSpPr>
        <p:spPr>
          <a:xfrm>
            <a:off x="2523104" y="2399949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</a:t>
            </a:r>
            <a:r>
              <a:rPr lang="en-US" sz="2200" baseline="-25000" dirty="0" smtClean="0"/>
              <a:t>2</a:t>
            </a:r>
            <a:endParaRPr lang="en-US" sz="2200" baseline="-25000" dirty="0"/>
          </a:p>
        </p:txBody>
      </p:sp>
      <p:sp>
        <p:nvSpPr>
          <p:cNvPr id="118" name="TextBox 117"/>
          <p:cNvSpPr txBox="1"/>
          <p:nvPr/>
        </p:nvSpPr>
        <p:spPr>
          <a:xfrm>
            <a:off x="2802540" y="1095895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</a:t>
            </a:r>
            <a:r>
              <a:rPr lang="en-US" sz="2200" baseline="-25000" dirty="0"/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620720" y="1095895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</a:t>
            </a:r>
            <a:r>
              <a:rPr lang="en-US" sz="2200" baseline="-25000" dirty="0" smtClean="0"/>
              <a:t>2</a:t>
            </a:r>
            <a:endParaRPr lang="en-US" sz="2200" baseline="-25000" dirty="0"/>
          </a:p>
        </p:txBody>
      </p:sp>
      <p:sp>
        <p:nvSpPr>
          <p:cNvPr id="120" name="TextBox 119"/>
          <p:cNvSpPr txBox="1"/>
          <p:nvPr/>
        </p:nvSpPr>
        <p:spPr>
          <a:xfrm>
            <a:off x="5251124" y="3294384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</a:t>
            </a:r>
            <a:r>
              <a:rPr lang="en-US" sz="2200" baseline="-25000" dirty="0" smtClean="0"/>
              <a:t>3</a:t>
            </a:r>
            <a:endParaRPr lang="en-US" sz="2200" baseline="-25000" dirty="0"/>
          </a:p>
        </p:txBody>
      </p:sp>
      <p:sp>
        <p:nvSpPr>
          <p:cNvPr id="121" name="TextBox 120"/>
          <p:cNvSpPr txBox="1"/>
          <p:nvPr/>
        </p:nvSpPr>
        <p:spPr>
          <a:xfrm>
            <a:off x="5251124" y="2410427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</a:t>
            </a:r>
            <a:r>
              <a:rPr lang="en-US" sz="2200" baseline="-25000" dirty="0" smtClean="0"/>
              <a:t>3</a:t>
            </a:r>
            <a:endParaRPr lang="en-US" sz="2200" baseline="-25000" dirty="0"/>
          </a:p>
        </p:txBody>
      </p:sp>
      <p:sp>
        <p:nvSpPr>
          <p:cNvPr id="122" name="TextBox 121"/>
          <p:cNvSpPr txBox="1"/>
          <p:nvPr/>
        </p:nvSpPr>
        <p:spPr>
          <a:xfrm>
            <a:off x="6800061" y="4279442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</a:t>
            </a:r>
            <a:r>
              <a:rPr lang="en-US" sz="2200" baseline="-25000" dirty="0" smtClean="0"/>
              <a:t>4</a:t>
            </a:r>
            <a:endParaRPr lang="en-US" sz="2200" baseline="-25000" dirty="0"/>
          </a:p>
        </p:txBody>
      </p:sp>
      <p:sp>
        <p:nvSpPr>
          <p:cNvPr id="123" name="TextBox 122"/>
          <p:cNvSpPr txBox="1"/>
          <p:nvPr/>
        </p:nvSpPr>
        <p:spPr>
          <a:xfrm>
            <a:off x="6737024" y="2395560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</a:t>
            </a:r>
            <a:r>
              <a:rPr lang="en-US" sz="2200" baseline="-25000" dirty="0" smtClean="0"/>
              <a:t>4</a:t>
            </a:r>
            <a:endParaRPr lang="en-US" sz="2200" baseline="-25000" dirty="0"/>
          </a:p>
        </p:txBody>
      </p:sp>
      <p:cxnSp>
        <p:nvCxnSpPr>
          <p:cNvPr id="49" name="Straight Arrow Connector 48"/>
          <p:cNvCxnSpPr>
            <a:stCxn id="4" idx="0"/>
            <a:endCxn id="30" idx="2"/>
          </p:cNvCxnSpPr>
          <p:nvPr/>
        </p:nvCxnSpPr>
        <p:spPr>
          <a:xfrm flipV="1">
            <a:off x="1816087" y="2810871"/>
            <a:ext cx="9200" cy="523846"/>
          </a:xfrm>
          <a:prstGeom prst="straightConnector1">
            <a:avLst/>
          </a:prstGeom>
          <a:ln w="69850">
            <a:solidFill>
              <a:srgbClr val="0C38C0"/>
            </a:solidFill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0" idx="0"/>
            <a:endCxn id="42" idx="2"/>
          </p:cNvCxnSpPr>
          <p:nvPr/>
        </p:nvCxnSpPr>
        <p:spPr>
          <a:xfrm flipV="1">
            <a:off x="1825287" y="1536260"/>
            <a:ext cx="1866266" cy="884057"/>
          </a:xfrm>
          <a:prstGeom prst="straightConnector1">
            <a:avLst/>
          </a:prstGeom>
          <a:ln w="69850">
            <a:solidFill>
              <a:srgbClr val="0C38C0"/>
            </a:solidFill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2" idx="2"/>
            <a:endCxn id="34" idx="0"/>
          </p:cNvCxnSpPr>
          <p:nvPr/>
        </p:nvCxnSpPr>
        <p:spPr>
          <a:xfrm>
            <a:off x="3691553" y="1536260"/>
            <a:ext cx="2391734" cy="884057"/>
          </a:xfrm>
          <a:prstGeom prst="straightConnector1">
            <a:avLst/>
          </a:prstGeom>
          <a:ln w="69850">
            <a:solidFill>
              <a:srgbClr val="0C38C0"/>
            </a:solidFill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34" idx="2"/>
            <a:endCxn id="33" idx="0"/>
          </p:cNvCxnSpPr>
          <p:nvPr/>
        </p:nvCxnSpPr>
        <p:spPr>
          <a:xfrm>
            <a:off x="6083287" y="2810871"/>
            <a:ext cx="0" cy="541929"/>
          </a:xfrm>
          <a:prstGeom prst="straightConnector1">
            <a:avLst/>
          </a:prstGeom>
          <a:ln w="69850">
            <a:solidFill>
              <a:srgbClr val="0C38C0"/>
            </a:solidFill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1" idx="0"/>
            <a:endCxn id="34" idx="2"/>
          </p:cNvCxnSpPr>
          <p:nvPr/>
        </p:nvCxnSpPr>
        <p:spPr>
          <a:xfrm flipH="1" flipV="1">
            <a:off x="6083287" y="2810871"/>
            <a:ext cx="1493520" cy="54192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33" idx="0"/>
            <a:endCxn id="39" idx="2"/>
          </p:cNvCxnSpPr>
          <p:nvPr/>
        </p:nvCxnSpPr>
        <p:spPr>
          <a:xfrm flipV="1">
            <a:off x="6083287" y="2785168"/>
            <a:ext cx="1491587" cy="5676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4" idx="2"/>
          </p:cNvCxnSpPr>
          <p:nvPr/>
        </p:nvCxnSpPr>
        <p:spPr>
          <a:xfrm flipV="1">
            <a:off x="1812762" y="3725271"/>
            <a:ext cx="3325" cy="289956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6" idx="0"/>
          </p:cNvCxnSpPr>
          <p:nvPr/>
        </p:nvCxnSpPr>
        <p:spPr>
          <a:xfrm flipV="1">
            <a:off x="6083287" y="3775779"/>
            <a:ext cx="0" cy="295247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81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57" y="-6805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Network</a:t>
            </a:r>
            <a:r>
              <a:rPr lang="sk-SK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Update</a:t>
            </a:r>
            <a:endParaRPr lang="en-US" sz="4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466" y="3962404"/>
            <a:ext cx="643242" cy="847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3334717"/>
            <a:ext cx="1041373" cy="3905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3252" y="3996651"/>
            <a:ext cx="643242" cy="8477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1666" y="3962402"/>
            <a:ext cx="643242" cy="8477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1138" y="3962400"/>
            <a:ext cx="643242" cy="8477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073" y="3334717"/>
            <a:ext cx="1041373" cy="3905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600" y="2420317"/>
            <a:ext cx="1041373" cy="3905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120" y="3352800"/>
            <a:ext cx="1041373" cy="39055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3352800"/>
            <a:ext cx="1041373" cy="3905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2420317"/>
            <a:ext cx="1041373" cy="39055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273" y="2413569"/>
            <a:ext cx="1041373" cy="39055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4187" y="2394614"/>
            <a:ext cx="1041373" cy="39055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3466" y="1145706"/>
            <a:ext cx="1041373" cy="39055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866" y="1145706"/>
            <a:ext cx="1041373" cy="390554"/>
          </a:xfrm>
          <a:prstGeom prst="rect">
            <a:avLst/>
          </a:prstGeom>
        </p:spPr>
      </p:pic>
      <p:cxnSp>
        <p:nvCxnSpPr>
          <p:cNvPr id="44" name="Straight Arrow Connector 43"/>
          <p:cNvCxnSpPr>
            <a:stCxn id="4" idx="0"/>
            <a:endCxn id="35" idx="2"/>
          </p:cNvCxnSpPr>
          <p:nvPr/>
        </p:nvCxnSpPr>
        <p:spPr>
          <a:xfrm flipV="1">
            <a:off x="1816087" y="2804123"/>
            <a:ext cx="1545873" cy="53059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7" idx="0"/>
            <a:endCxn id="29" idx="2"/>
          </p:cNvCxnSpPr>
          <p:nvPr/>
        </p:nvCxnSpPr>
        <p:spPr>
          <a:xfrm flipV="1">
            <a:off x="3352759" y="3725271"/>
            <a:ext cx="1" cy="237129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0"/>
            <a:endCxn id="35" idx="2"/>
          </p:cNvCxnSpPr>
          <p:nvPr/>
        </p:nvCxnSpPr>
        <p:spPr>
          <a:xfrm flipV="1">
            <a:off x="3352760" y="2804123"/>
            <a:ext cx="9200" cy="53059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9" idx="0"/>
            <a:endCxn id="30" idx="2"/>
          </p:cNvCxnSpPr>
          <p:nvPr/>
        </p:nvCxnSpPr>
        <p:spPr>
          <a:xfrm flipH="1" flipV="1">
            <a:off x="1825287" y="2810871"/>
            <a:ext cx="1527473" cy="52384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5" idx="0"/>
            <a:endCxn id="40" idx="2"/>
          </p:cNvCxnSpPr>
          <p:nvPr/>
        </p:nvCxnSpPr>
        <p:spPr>
          <a:xfrm flipV="1">
            <a:off x="3361960" y="1536260"/>
            <a:ext cx="2082193" cy="87730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5" idx="0"/>
            <a:endCxn id="42" idx="2"/>
          </p:cNvCxnSpPr>
          <p:nvPr/>
        </p:nvCxnSpPr>
        <p:spPr>
          <a:xfrm flipV="1">
            <a:off x="3361960" y="1536260"/>
            <a:ext cx="329593" cy="87730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39" idx="0"/>
            <a:endCxn id="42" idx="2"/>
          </p:cNvCxnSpPr>
          <p:nvPr/>
        </p:nvCxnSpPr>
        <p:spPr>
          <a:xfrm flipH="1" flipV="1">
            <a:off x="3691553" y="1536260"/>
            <a:ext cx="3883321" cy="85835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39" idx="0"/>
            <a:endCxn id="40" idx="2"/>
          </p:cNvCxnSpPr>
          <p:nvPr/>
        </p:nvCxnSpPr>
        <p:spPr>
          <a:xfrm flipH="1" flipV="1">
            <a:off x="5444153" y="1536260"/>
            <a:ext cx="2130721" cy="85835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31" idx="0"/>
            <a:endCxn id="39" idx="2"/>
          </p:cNvCxnSpPr>
          <p:nvPr/>
        </p:nvCxnSpPr>
        <p:spPr>
          <a:xfrm flipH="1" flipV="1">
            <a:off x="7574874" y="2785168"/>
            <a:ext cx="1933" cy="5676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992099" y="4154217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</a:t>
            </a:r>
            <a:r>
              <a:rPr lang="en-US" sz="2200" baseline="-25000" dirty="0" smtClean="0"/>
              <a:t>1</a:t>
            </a:r>
            <a:endParaRPr lang="en-US" sz="2200" baseline="-25000" dirty="0"/>
          </a:p>
        </p:txBody>
      </p:sp>
      <p:sp>
        <p:nvSpPr>
          <p:cNvPr id="96" name="TextBox 95"/>
          <p:cNvSpPr txBox="1"/>
          <p:nvPr/>
        </p:nvSpPr>
        <p:spPr>
          <a:xfrm>
            <a:off x="2594274" y="4155429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</a:t>
            </a:r>
            <a:r>
              <a:rPr lang="en-US" sz="2200" baseline="-25000" dirty="0" smtClean="0"/>
              <a:t>2</a:t>
            </a:r>
            <a:endParaRPr lang="en-US" sz="2200" baseline="-25000" dirty="0"/>
          </a:p>
        </p:txBody>
      </p:sp>
      <p:sp>
        <p:nvSpPr>
          <p:cNvPr id="97" name="TextBox 96"/>
          <p:cNvSpPr txBox="1"/>
          <p:nvPr/>
        </p:nvSpPr>
        <p:spPr>
          <a:xfrm>
            <a:off x="970267" y="3281689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</a:t>
            </a:r>
            <a:r>
              <a:rPr lang="en-US" sz="2200" baseline="-25000" dirty="0" smtClean="0"/>
              <a:t>1</a:t>
            </a:r>
            <a:endParaRPr lang="en-US" sz="2200" baseline="-25000" dirty="0"/>
          </a:p>
        </p:txBody>
      </p:sp>
      <p:sp>
        <p:nvSpPr>
          <p:cNvPr id="98" name="TextBox 97"/>
          <p:cNvSpPr txBox="1"/>
          <p:nvPr/>
        </p:nvSpPr>
        <p:spPr>
          <a:xfrm>
            <a:off x="2507884" y="3281688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</a:t>
            </a:r>
            <a:r>
              <a:rPr lang="en-US" sz="2200" baseline="-25000" dirty="0"/>
              <a:t>2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366513" y="4154216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</a:t>
            </a:r>
            <a:r>
              <a:rPr lang="en-US" sz="2200" baseline="-25000" dirty="0"/>
              <a:t>3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6742709" y="3314550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</a:t>
            </a:r>
            <a:r>
              <a:rPr lang="en-US" sz="2200" baseline="-25000" dirty="0" smtClean="0"/>
              <a:t>4</a:t>
            </a:r>
            <a:endParaRPr lang="en-US" sz="2200" baseline="-25000" dirty="0"/>
          </a:p>
        </p:txBody>
      </p:sp>
      <p:sp>
        <p:nvSpPr>
          <p:cNvPr id="116" name="TextBox 115"/>
          <p:cNvSpPr txBox="1"/>
          <p:nvPr/>
        </p:nvSpPr>
        <p:spPr>
          <a:xfrm>
            <a:off x="950583" y="2366488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</a:t>
            </a:r>
            <a:r>
              <a:rPr lang="en-US" sz="2200" baseline="-25000" dirty="0" smtClean="0"/>
              <a:t>1</a:t>
            </a:r>
            <a:endParaRPr lang="en-US" sz="2200" baseline="-25000" dirty="0"/>
          </a:p>
        </p:txBody>
      </p:sp>
      <p:sp>
        <p:nvSpPr>
          <p:cNvPr id="117" name="TextBox 116"/>
          <p:cNvSpPr txBox="1"/>
          <p:nvPr/>
        </p:nvSpPr>
        <p:spPr>
          <a:xfrm>
            <a:off x="2523104" y="2399949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</a:t>
            </a:r>
            <a:r>
              <a:rPr lang="en-US" sz="2200" baseline="-25000" dirty="0" smtClean="0"/>
              <a:t>2</a:t>
            </a:r>
            <a:endParaRPr lang="en-US" sz="2200" baseline="-25000" dirty="0"/>
          </a:p>
        </p:txBody>
      </p:sp>
      <p:sp>
        <p:nvSpPr>
          <p:cNvPr id="118" name="TextBox 117"/>
          <p:cNvSpPr txBox="1"/>
          <p:nvPr/>
        </p:nvSpPr>
        <p:spPr>
          <a:xfrm>
            <a:off x="2802540" y="1095895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</a:t>
            </a:r>
            <a:r>
              <a:rPr lang="en-US" sz="2200" baseline="-25000" dirty="0"/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620720" y="1095895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</a:t>
            </a:r>
            <a:r>
              <a:rPr lang="en-US" sz="2200" baseline="-25000" dirty="0" smtClean="0"/>
              <a:t>2</a:t>
            </a:r>
            <a:endParaRPr lang="en-US" sz="2200" baseline="-25000" dirty="0"/>
          </a:p>
        </p:txBody>
      </p:sp>
      <p:sp>
        <p:nvSpPr>
          <p:cNvPr id="120" name="TextBox 119"/>
          <p:cNvSpPr txBox="1"/>
          <p:nvPr/>
        </p:nvSpPr>
        <p:spPr>
          <a:xfrm>
            <a:off x="5251124" y="3294384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</a:t>
            </a:r>
            <a:r>
              <a:rPr lang="en-US" sz="2200" baseline="-25000" dirty="0" smtClean="0"/>
              <a:t>3</a:t>
            </a:r>
            <a:endParaRPr lang="en-US" sz="2200" baseline="-25000" dirty="0"/>
          </a:p>
        </p:txBody>
      </p:sp>
      <p:sp>
        <p:nvSpPr>
          <p:cNvPr id="121" name="TextBox 120"/>
          <p:cNvSpPr txBox="1"/>
          <p:nvPr/>
        </p:nvSpPr>
        <p:spPr>
          <a:xfrm>
            <a:off x="5251124" y="2410427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</a:t>
            </a:r>
            <a:r>
              <a:rPr lang="en-US" sz="2200" baseline="-25000" dirty="0" smtClean="0"/>
              <a:t>3</a:t>
            </a:r>
            <a:endParaRPr lang="en-US" sz="2200" baseline="-25000" dirty="0"/>
          </a:p>
        </p:txBody>
      </p:sp>
      <p:sp>
        <p:nvSpPr>
          <p:cNvPr id="122" name="TextBox 121"/>
          <p:cNvSpPr txBox="1"/>
          <p:nvPr/>
        </p:nvSpPr>
        <p:spPr>
          <a:xfrm>
            <a:off x="6800061" y="4170818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</a:t>
            </a:r>
            <a:r>
              <a:rPr lang="en-US" sz="2200" baseline="-25000" dirty="0" smtClean="0"/>
              <a:t>4</a:t>
            </a:r>
            <a:endParaRPr lang="en-US" sz="2200" baseline="-25000" dirty="0"/>
          </a:p>
        </p:txBody>
      </p:sp>
      <p:sp>
        <p:nvSpPr>
          <p:cNvPr id="123" name="TextBox 122"/>
          <p:cNvSpPr txBox="1"/>
          <p:nvPr/>
        </p:nvSpPr>
        <p:spPr>
          <a:xfrm>
            <a:off x="6737024" y="2395560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</a:t>
            </a:r>
            <a:r>
              <a:rPr lang="en-US" sz="2200" baseline="-25000" dirty="0" smtClean="0"/>
              <a:t>4</a:t>
            </a:r>
            <a:endParaRPr lang="en-US" sz="2200" baseline="-25000" dirty="0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1680798" y="2819912"/>
            <a:ext cx="9200" cy="523846"/>
          </a:xfrm>
          <a:prstGeom prst="straightConnector1">
            <a:avLst/>
          </a:prstGeom>
          <a:ln w="69850">
            <a:solidFill>
              <a:srgbClr val="0C38C0"/>
            </a:solidFill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0" idx="0"/>
            <a:endCxn id="42" idx="2"/>
          </p:cNvCxnSpPr>
          <p:nvPr/>
        </p:nvCxnSpPr>
        <p:spPr>
          <a:xfrm flipV="1">
            <a:off x="1825287" y="1536260"/>
            <a:ext cx="1866266" cy="884057"/>
          </a:xfrm>
          <a:prstGeom prst="straightConnector1">
            <a:avLst/>
          </a:prstGeom>
          <a:ln w="69850">
            <a:solidFill>
              <a:srgbClr val="0C38C0"/>
            </a:solidFill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2" idx="2"/>
            <a:endCxn id="34" idx="0"/>
          </p:cNvCxnSpPr>
          <p:nvPr/>
        </p:nvCxnSpPr>
        <p:spPr>
          <a:xfrm>
            <a:off x="3691553" y="1536260"/>
            <a:ext cx="2391734" cy="884057"/>
          </a:xfrm>
          <a:prstGeom prst="straightConnector1">
            <a:avLst/>
          </a:prstGeom>
          <a:ln w="69850">
            <a:solidFill>
              <a:srgbClr val="0C38C0"/>
            </a:solidFill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5964839" y="2810871"/>
            <a:ext cx="0" cy="541929"/>
          </a:xfrm>
          <a:prstGeom prst="straightConnector1">
            <a:avLst/>
          </a:prstGeom>
          <a:ln w="69850">
            <a:solidFill>
              <a:srgbClr val="0C38C0"/>
            </a:solidFill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3" idx="0"/>
            <a:endCxn id="39" idx="2"/>
          </p:cNvCxnSpPr>
          <p:nvPr/>
        </p:nvCxnSpPr>
        <p:spPr>
          <a:xfrm flipV="1">
            <a:off x="6083287" y="2785168"/>
            <a:ext cx="1491587" cy="5676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1" idx="0"/>
            <a:endCxn id="34" idx="2"/>
          </p:cNvCxnSpPr>
          <p:nvPr/>
        </p:nvCxnSpPr>
        <p:spPr>
          <a:xfrm flipH="1" flipV="1">
            <a:off x="6083287" y="2810871"/>
            <a:ext cx="1493520" cy="54192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1981200" y="2810871"/>
            <a:ext cx="0" cy="551468"/>
          </a:xfrm>
          <a:prstGeom prst="straightConnector1">
            <a:avLst/>
          </a:prstGeom>
          <a:ln w="69850">
            <a:solidFill>
              <a:srgbClr val="FF0000"/>
            </a:solidFill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0" idx="0"/>
            <a:endCxn id="40" idx="2"/>
          </p:cNvCxnSpPr>
          <p:nvPr/>
        </p:nvCxnSpPr>
        <p:spPr>
          <a:xfrm flipV="1">
            <a:off x="1825287" y="1536260"/>
            <a:ext cx="3618866" cy="884057"/>
          </a:xfrm>
          <a:prstGeom prst="straightConnector1">
            <a:avLst/>
          </a:prstGeom>
          <a:ln w="69850">
            <a:solidFill>
              <a:srgbClr val="FF0000"/>
            </a:solidFill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0" idx="2"/>
            <a:endCxn id="34" idx="0"/>
          </p:cNvCxnSpPr>
          <p:nvPr/>
        </p:nvCxnSpPr>
        <p:spPr>
          <a:xfrm>
            <a:off x="5444153" y="1536260"/>
            <a:ext cx="639134" cy="884057"/>
          </a:xfrm>
          <a:prstGeom prst="straightConnector1">
            <a:avLst/>
          </a:prstGeom>
          <a:ln w="69850">
            <a:solidFill>
              <a:srgbClr val="FF0000"/>
            </a:solidFill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248400" y="2841314"/>
            <a:ext cx="0" cy="493404"/>
          </a:xfrm>
          <a:prstGeom prst="straightConnector1">
            <a:avLst/>
          </a:prstGeom>
          <a:ln w="69850">
            <a:solidFill>
              <a:srgbClr val="FF0000"/>
            </a:solidFill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3" idx="0"/>
            <a:endCxn id="4" idx="2"/>
          </p:cNvCxnSpPr>
          <p:nvPr/>
        </p:nvCxnSpPr>
        <p:spPr>
          <a:xfrm flipV="1">
            <a:off x="1816087" y="3725271"/>
            <a:ext cx="0" cy="237133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6" idx="0"/>
            <a:endCxn id="33" idx="2"/>
          </p:cNvCxnSpPr>
          <p:nvPr/>
        </p:nvCxnSpPr>
        <p:spPr>
          <a:xfrm flipV="1">
            <a:off x="6083287" y="3743354"/>
            <a:ext cx="0" cy="219048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25" idx="0"/>
            <a:endCxn id="31" idx="2"/>
          </p:cNvCxnSpPr>
          <p:nvPr/>
        </p:nvCxnSpPr>
        <p:spPr>
          <a:xfrm flipV="1">
            <a:off x="7574873" y="3743354"/>
            <a:ext cx="1934" cy="253297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73879" y="5249039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Update program:</a:t>
            </a:r>
          </a:p>
          <a:p>
            <a:r>
              <a:rPr lang="en-US" dirty="0"/>
              <a:t>	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upd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T1; 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upd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C2; 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upd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A3; 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upd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A1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60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56" y="-6805"/>
            <a:ext cx="8760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Network</a:t>
            </a:r>
            <a:r>
              <a:rPr lang="sk-SK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Update </a:t>
            </a:r>
            <a:r>
              <a:rPr lang="sk-SK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Implementation</a:t>
            </a:r>
            <a:r>
              <a:rPr lang="sk-SK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- </a:t>
            </a:r>
            <a:r>
              <a:rPr lang="sk-SK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Naive</a:t>
            </a:r>
            <a:endParaRPr lang="en-US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466" y="4038604"/>
            <a:ext cx="643242" cy="847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3334717"/>
            <a:ext cx="1041373" cy="3905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3252" y="4072851"/>
            <a:ext cx="643242" cy="8477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1666" y="4038602"/>
            <a:ext cx="643242" cy="8477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1138" y="4038600"/>
            <a:ext cx="643242" cy="8477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073" y="3334717"/>
            <a:ext cx="1041373" cy="3905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600" y="2420317"/>
            <a:ext cx="1041373" cy="3905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120" y="3352800"/>
            <a:ext cx="1041373" cy="39055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3352800"/>
            <a:ext cx="1041373" cy="3905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2420317"/>
            <a:ext cx="1041373" cy="39055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273" y="2413569"/>
            <a:ext cx="1041373" cy="39055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4187" y="2394614"/>
            <a:ext cx="1041373" cy="39055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3466" y="1145706"/>
            <a:ext cx="1041373" cy="39055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866" y="1145706"/>
            <a:ext cx="1041373" cy="390554"/>
          </a:xfrm>
          <a:prstGeom prst="rect">
            <a:avLst/>
          </a:prstGeom>
        </p:spPr>
      </p:pic>
      <p:cxnSp>
        <p:nvCxnSpPr>
          <p:cNvPr id="44" name="Straight Arrow Connector 43"/>
          <p:cNvCxnSpPr>
            <a:stCxn id="4" idx="0"/>
            <a:endCxn id="35" idx="2"/>
          </p:cNvCxnSpPr>
          <p:nvPr/>
        </p:nvCxnSpPr>
        <p:spPr>
          <a:xfrm flipV="1">
            <a:off x="1816087" y="2804123"/>
            <a:ext cx="1545873" cy="53059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7" idx="0"/>
            <a:endCxn id="29" idx="2"/>
          </p:cNvCxnSpPr>
          <p:nvPr/>
        </p:nvCxnSpPr>
        <p:spPr>
          <a:xfrm flipV="1">
            <a:off x="3352759" y="3725271"/>
            <a:ext cx="1" cy="313329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0"/>
            <a:endCxn id="35" idx="2"/>
          </p:cNvCxnSpPr>
          <p:nvPr/>
        </p:nvCxnSpPr>
        <p:spPr>
          <a:xfrm flipV="1">
            <a:off x="3352760" y="2804123"/>
            <a:ext cx="9200" cy="53059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9" idx="0"/>
            <a:endCxn id="30" idx="2"/>
          </p:cNvCxnSpPr>
          <p:nvPr/>
        </p:nvCxnSpPr>
        <p:spPr>
          <a:xfrm flipH="1" flipV="1">
            <a:off x="1825287" y="2810871"/>
            <a:ext cx="1527473" cy="52384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5" idx="0"/>
            <a:endCxn id="40" idx="2"/>
          </p:cNvCxnSpPr>
          <p:nvPr/>
        </p:nvCxnSpPr>
        <p:spPr>
          <a:xfrm flipV="1">
            <a:off x="3361960" y="1536260"/>
            <a:ext cx="2082193" cy="87730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5" idx="0"/>
            <a:endCxn id="42" idx="2"/>
          </p:cNvCxnSpPr>
          <p:nvPr/>
        </p:nvCxnSpPr>
        <p:spPr>
          <a:xfrm flipV="1">
            <a:off x="3361960" y="1536260"/>
            <a:ext cx="329593" cy="87730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39" idx="0"/>
            <a:endCxn id="42" idx="2"/>
          </p:cNvCxnSpPr>
          <p:nvPr/>
        </p:nvCxnSpPr>
        <p:spPr>
          <a:xfrm flipH="1" flipV="1">
            <a:off x="3691553" y="1536260"/>
            <a:ext cx="3883321" cy="85835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39" idx="0"/>
            <a:endCxn id="40" idx="2"/>
          </p:cNvCxnSpPr>
          <p:nvPr/>
        </p:nvCxnSpPr>
        <p:spPr>
          <a:xfrm flipH="1" flipV="1">
            <a:off x="5444153" y="1536260"/>
            <a:ext cx="2130721" cy="85835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31" idx="0"/>
            <a:endCxn id="39" idx="2"/>
          </p:cNvCxnSpPr>
          <p:nvPr/>
        </p:nvCxnSpPr>
        <p:spPr>
          <a:xfrm flipH="1" flipV="1">
            <a:off x="7574874" y="2785168"/>
            <a:ext cx="1933" cy="5676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25" idx="0"/>
            <a:endCxn id="31" idx="2"/>
          </p:cNvCxnSpPr>
          <p:nvPr/>
        </p:nvCxnSpPr>
        <p:spPr>
          <a:xfrm flipV="1">
            <a:off x="7574873" y="3743354"/>
            <a:ext cx="1934" cy="329497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992099" y="4230417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</a:t>
            </a:r>
            <a:r>
              <a:rPr lang="en-US" sz="2200" baseline="-25000" dirty="0" smtClean="0"/>
              <a:t>1</a:t>
            </a:r>
            <a:endParaRPr lang="en-US" sz="2200" baseline="-25000" dirty="0"/>
          </a:p>
        </p:txBody>
      </p:sp>
      <p:sp>
        <p:nvSpPr>
          <p:cNvPr id="96" name="TextBox 95"/>
          <p:cNvSpPr txBox="1"/>
          <p:nvPr/>
        </p:nvSpPr>
        <p:spPr>
          <a:xfrm>
            <a:off x="2594274" y="4231629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</a:t>
            </a:r>
            <a:r>
              <a:rPr lang="en-US" sz="2200" baseline="-25000" dirty="0" smtClean="0"/>
              <a:t>2</a:t>
            </a:r>
            <a:endParaRPr lang="en-US" sz="2200" baseline="-25000" dirty="0"/>
          </a:p>
        </p:txBody>
      </p:sp>
      <p:sp>
        <p:nvSpPr>
          <p:cNvPr id="97" name="TextBox 96"/>
          <p:cNvSpPr txBox="1"/>
          <p:nvPr/>
        </p:nvSpPr>
        <p:spPr>
          <a:xfrm>
            <a:off x="970267" y="3281689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</a:t>
            </a:r>
            <a:r>
              <a:rPr lang="en-US" sz="2200" baseline="-25000" dirty="0" smtClean="0"/>
              <a:t>1</a:t>
            </a:r>
            <a:endParaRPr lang="en-US" sz="2200" baseline="-25000" dirty="0"/>
          </a:p>
        </p:txBody>
      </p:sp>
      <p:sp>
        <p:nvSpPr>
          <p:cNvPr id="98" name="TextBox 97"/>
          <p:cNvSpPr txBox="1"/>
          <p:nvPr/>
        </p:nvSpPr>
        <p:spPr>
          <a:xfrm>
            <a:off x="2507884" y="3281688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</a:t>
            </a:r>
            <a:r>
              <a:rPr lang="en-US" sz="2200" baseline="-25000" dirty="0"/>
              <a:t>2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366513" y="4230416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</a:t>
            </a:r>
            <a:r>
              <a:rPr lang="en-US" sz="2200" baseline="-25000" dirty="0"/>
              <a:t>3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6742709" y="3314550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</a:t>
            </a:r>
            <a:r>
              <a:rPr lang="en-US" sz="2200" baseline="-25000" dirty="0" smtClean="0"/>
              <a:t>4</a:t>
            </a:r>
            <a:endParaRPr lang="en-US" sz="2200" baseline="-25000" dirty="0"/>
          </a:p>
        </p:txBody>
      </p:sp>
      <p:sp>
        <p:nvSpPr>
          <p:cNvPr id="116" name="TextBox 115"/>
          <p:cNvSpPr txBox="1"/>
          <p:nvPr/>
        </p:nvSpPr>
        <p:spPr>
          <a:xfrm>
            <a:off x="950583" y="2366488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</a:t>
            </a:r>
            <a:r>
              <a:rPr lang="en-US" sz="2200" baseline="-25000" dirty="0" smtClean="0"/>
              <a:t>1</a:t>
            </a:r>
            <a:endParaRPr lang="en-US" sz="2200" baseline="-25000" dirty="0"/>
          </a:p>
        </p:txBody>
      </p:sp>
      <p:sp>
        <p:nvSpPr>
          <p:cNvPr id="117" name="TextBox 116"/>
          <p:cNvSpPr txBox="1"/>
          <p:nvPr/>
        </p:nvSpPr>
        <p:spPr>
          <a:xfrm>
            <a:off x="2523104" y="2399949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</a:t>
            </a:r>
            <a:r>
              <a:rPr lang="en-US" sz="2200" baseline="-25000" dirty="0" smtClean="0"/>
              <a:t>2</a:t>
            </a:r>
            <a:endParaRPr lang="en-US" sz="2200" baseline="-25000" dirty="0"/>
          </a:p>
        </p:txBody>
      </p:sp>
      <p:sp>
        <p:nvSpPr>
          <p:cNvPr id="118" name="TextBox 117"/>
          <p:cNvSpPr txBox="1"/>
          <p:nvPr/>
        </p:nvSpPr>
        <p:spPr>
          <a:xfrm>
            <a:off x="2802540" y="1095895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</a:t>
            </a:r>
            <a:r>
              <a:rPr lang="en-US" sz="2200" baseline="-25000" dirty="0"/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620720" y="1095895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</a:t>
            </a:r>
            <a:r>
              <a:rPr lang="en-US" sz="2200" baseline="-25000" dirty="0" smtClean="0"/>
              <a:t>2</a:t>
            </a:r>
            <a:endParaRPr lang="en-US" sz="2200" baseline="-25000" dirty="0"/>
          </a:p>
        </p:txBody>
      </p:sp>
      <p:sp>
        <p:nvSpPr>
          <p:cNvPr id="120" name="TextBox 119"/>
          <p:cNvSpPr txBox="1"/>
          <p:nvPr/>
        </p:nvSpPr>
        <p:spPr>
          <a:xfrm>
            <a:off x="5251124" y="3294384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</a:t>
            </a:r>
            <a:r>
              <a:rPr lang="en-US" sz="2200" baseline="-25000" dirty="0" smtClean="0"/>
              <a:t>3</a:t>
            </a:r>
            <a:endParaRPr lang="en-US" sz="2200" baseline="-25000" dirty="0"/>
          </a:p>
        </p:txBody>
      </p:sp>
      <p:sp>
        <p:nvSpPr>
          <p:cNvPr id="121" name="TextBox 120"/>
          <p:cNvSpPr txBox="1"/>
          <p:nvPr/>
        </p:nvSpPr>
        <p:spPr>
          <a:xfrm>
            <a:off x="5251124" y="2410427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</a:t>
            </a:r>
            <a:r>
              <a:rPr lang="en-US" sz="2200" baseline="-25000" dirty="0" smtClean="0"/>
              <a:t>3</a:t>
            </a:r>
            <a:endParaRPr lang="en-US" sz="2200" baseline="-25000" dirty="0"/>
          </a:p>
        </p:txBody>
      </p:sp>
      <p:sp>
        <p:nvSpPr>
          <p:cNvPr id="122" name="TextBox 121"/>
          <p:cNvSpPr txBox="1"/>
          <p:nvPr/>
        </p:nvSpPr>
        <p:spPr>
          <a:xfrm>
            <a:off x="6800061" y="4247018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</a:t>
            </a:r>
            <a:r>
              <a:rPr lang="en-US" sz="2200" baseline="-25000" dirty="0" smtClean="0"/>
              <a:t>4</a:t>
            </a:r>
            <a:endParaRPr lang="en-US" sz="2200" baseline="-25000" dirty="0"/>
          </a:p>
        </p:txBody>
      </p:sp>
      <p:sp>
        <p:nvSpPr>
          <p:cNvPr id="123" name="TextBox 122"/>
          <p:cNvSpPr txBox="1"/>
          <p:nvPr/>
        </p:nvSpPr>
        <p:spPr>
          <a:xfrm>
            <a:off x="6737024" y="2395560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</a:t>
            </a:r>
            <a:r>
              <a:rPr lang="en-US" sz="2200" baseline="-25000" dirty="0" smtClean="0"/>
              <a:t>4</a:t>
            </a:r>
            <a:endParaRPr lang="en-US" sz="2200" baseline="-25000" dirty="0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1680798" y="2819912"/>
            <a:ext cx="9200" cy="523846"/>
          </a:xfrm>
          <a:prstGeom prst="straightConnector1">
            <a:avLst/>
          </a:prstGeom>
          <a:ln w="69850">
            <a:solidFill>
              <a:srgbClr val="0C38C0"/>
            </a:solidFill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2" idx="2"/>
            <a:endCxn id="34" idx="0"/>
          </p:cNvCxnSpPr>
          <p:nvPr/>
        </p:nvCxnSpPr>
        <p:spPr>
          <a:xfrm>
            <a:off x="3691553" y="1536260"/>
            <a:ext cx="2391734" cy="884057"/>
          </a:xfrm>
          <a:prstGeom prst="straightConnector1">
            <a:avLst/>
          </a:prstGeom>
          <a:ln w="69850">
            <a:solidFill>
              <a:srgbClr val="0C38C0"/>
            </a:solidFill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5964839" y="2810871"/>
            <a:ext cx="0" cy="541929"/>
          </a:xfrm>
          <a:prstGeom prst="straightConnector1">
            <a:avLst/>
          </a:prstGeom>
          <a:ln w="69850">
            <a:solidFill>
              <a:srgbClr val="0C38C0"/>
            </a:solidFill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3" idx="0"/>
            <a:endCxn id="39" idx="2"/>
          </p:cNvCxnSpPr>
          <p:nvPr/>
        </p:nvCxnSpPr>
        <p:spPr>
          <a:xfrm flipV="1">
            <a:off x="6083287" y="2785168"/>
            <a:ext cx="1491587" cy="5676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1" idx="0"/>
            <a:endCxn id="34" idx="2"/>
          </p:cNvCxnSpPr>
          <p:nvPr/>
        </p:nvCxnSpPr>
        <p:spPr>
          <a:xfrm flipH="1" flipV="1">
            <a:off x="6083287" y="2810871"/>
            <a:ext cx="1493520" cy="54192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1981200" y="2810871"/>
            <a:ext cx="0" cy="551468"/>
          </a:xfrm>
          <a:prstGeom prst="straightConnector1">
            <a:avLst/>
          </a:prstGeom>
          <a:ln w="69850">
            <a:solidFill>
              <a:srgbClr val="FF0000"/>
            </a:solidFill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0" idx="0"/>
            <a:endCxn id="40" idx="2"/>
          </p:cNvCxnSpPr>
          <p:nvPr/>
        </p:nvCxnSpPr>
        <p:spPr>
          <a:xfrm flipV="1">
            <a:off x="1825287" y="1536260"/>
            <a:ext cx="3618866" cy="884057"/>
          </a:xfrm>
          <a:prstGeom prst="straightConnector1">
            <a:avLst/>
          </a:prstGeom>
          <a:ln w="69850">
            <a:solidFill>
              <a:srgbClr val="FF0000"/>
            </a:solidFill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0" idx="2"/>
            <a:endCxn id="34" idx="0"/>
          </p:cNvCxnSpPr>
          <p:nvPr/>
        </p:nvCxnSpPr>
        <p:spPr>
          <a:xfrm>
            <a:off x="5444153" y="1536260"/>
            <a:ext cx="639134" cy="884057"/>
          </a:xfrm>
          <a:prstGeom prst="straightConnector1">
            <a:avLst/>
          </a:prstGeom>
          <a:ln w="69850">
            <a:solidFill>
              <a:srgbClr val="FF0000"/>
            </a:solidFill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248400" y="2841314"/>
            <a:ext cx="0" cy="493404"/>
          </a:xfrm>
          <a:prstGeom prst="straightConnector1">
            <a:avLst/>
          </a:prstGeom>
          <a:ln w="69850">
            <a:solidFill>
              <a:srgbClr val="FF0000"/>
            </a:solidFill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92046" y="5253751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Possible problem: black holes</a:t>
            </a:r>
            <a:endParaRPr lang="en-US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7058" y="3962401"/>
            <a:ext cx="568777" cy="265904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326" y="3959741"/>
            <a:ext cx="568777" cy="265904"/>
          </a:xfrm>
          <a:prstGeom prst="rect">
            <a:avLst/>
          </a:prstGeom>
        </p:spPr>
      </p:pic>
      <p:cxnSp>
        <p:nvCxnSpPr>
          <p:cNvPr id="73" name="Straight Arrow Connector 72"/>
          <p:cNvCxnSpPr>
            <a:endCxn id="4" idx="2"/>
          </p:cNvCxnSpPr>
          <p:nvPr/>
        </p:nvCxnSpPr>
        <p:spPr>
          <a:xfrm flipV="1">
            <a:off x="1814209" y="3725271"/>
            <a:ext cx="1878" cy="290664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6" idx="0"/>
            <a:endCxn id="33" idx="2"/>
          </p:cNvCxnSpPr>
          <p:nvPr/>
        </p:nvCxnSpPr>
        <p:spPr>
          <a:xfrm flipV="1">
            <a:off x="6083287" y="3743354"/>
            <a:ext cx="0" cy="295248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30" idx="0"/>
            <a:endCxn id="42" idx="2"/>
          </p:cNvCxnSpPr>
          <p:nvPr/>
        </p:nvCxnSpPr>
        <p:spPr>
          <a:xfrm flipV="1">
            <a:off x="1825287" y="1536260"/>
            <a:ext cx="1866266" cy="884057"/>
          </a:xfrm>
          <a:prstGeom prst="straightConnector1">
            <a:avLst/>
          </a:prstGeom>
          <a:ln w="69850">
            <a:solidFill>
              <a:srgbClr val="0C38C0"/>
            </a:solidFill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1644453" y="2818571"/>
            <a:ext cx="9200" cy="523846"/>
          </a:xfrm>
          <a:prstGeom prst="straightConnector1">
            <a:avLst/>
          </a:prstGeom>
          <a:ln w="69850">
            <a:solidFill>
              <a:srgbClr val="0C38C0"/>
            </a:solidFill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1987236" y="2810871"/>
            <a:ext cx="0" cy="551468"/>
          </a:xfrm>
          <a:prstGeom prst="straightConnector1">
            <a:avLst/>
          </a:prstGeom>
          <a:ln w="69850">
            <a:solidFill>
              <a:srgbClr val="FF0000"/>
            </a:solidFill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1877209" y="1535605"/>
            <a:ext cx="3618866" cy="884057"/>
          </a:xfrm>
          <a:prstGeom prst="straightConnector1">
            <a:avLst/>
          </a:prstGeom>
          <a:ln w="69850">
            <a:solidFill>
              <a:srgbClr val="FF0000"/>
            </a:solidFill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1835768" y="1543008"/>
            <a:ext cx="1866266" cy="884057"/>
          </a:xfrm>
          <a:prstGeom prst="straightConnector1">
            <a:avLst/>
          </a:prstGeom>
          <a:ln w="69850">
            <a:solidFill>
              <a:srgbClr val="0C38C0"/>
            </a:solidFill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89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46945E-18 L 0.00417 -0.04699 L 0.0158 -0.10995 L 0.01927 -0.14444 L 0.01667 -0.1625 L 0.03108 -0.2331 L 0.06719 -0.26343 L 0.09479 -0.30486 L 0.16372 -0.31944 L 0.19063 -0.35417 L 0.24948 -0.3831 L 0.30834 -0.35185 L 0.39045 -0.31829 L 0.43264 -0.28356 L 0.44011 -0.29144 L 0.49236 -0.24653 L 0.52986 -0.24769 C 0.53038 -0.21898 0.53056 -0.19005 0.53056 -0.16134 L 0.52084 -0.14005 L 0.52344 -0.10093 L 0.52344 -0.03148 L 0.52344 0.00903 L 0.52639 0.02361 L 0.53438 0.03148 L 0.53438 0.03171 " pathEditMode="relative" rAng="0" ptsTypes="AAAAAAAAAAAAAAAAAAAAAAAAA">
                                      <p:cBhvr>
                                        <p:cTn id="6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19" y="-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0.11366 L 0.01285 -0.15463 L 0.01475 -0.2456 L 0.13455 -0.29861 L 0.20781 -0.30648 L 0.29896 -0.34467 L 0.35434 -0.37778 L 0.4842 -0.44097 L 0.4842 -0.44097 " pathEditMode="relative" ptsTypes="AAAAAAAAAA">
                                      <p:cBhvr>
                                        <p:cTn id="3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466" y="3994828"/>
            <a:ext cx="643242" cy="847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3334717"/>
            <a:ext cx="1041373" cy="3905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3252" y="4029075"/>
            <a:ext cx="643242" cy="8477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1666" y="3994826"/>
            <a:ext cx="643242" cy="8477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1138" y="3994824"/>
            <a:ext cx="643242" cy="8477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073" y="3334717"/>
            <a:ext cx="1041373" cy="3905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600" y="2420317"/>
            <a:ext cx="1041373" cy="3905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120" y="3352800"/>
            <a:ext cx="1041373" cy="39055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3352800"/>
            <a:ext cx="1041373" cy="3905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2420317"/>
            <a:ext cx="1041373" cy="39055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273" y="2413569"/>
            <a:ext cx="1041373" cy="39055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4187" y="2394614"/>
            <a:ext cx="1041373" cy="39055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3466" y="1145706"/>
            <a:ext cx="1041373" cy="39055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866" y="1145706"/>
            <a:ext cx="1041373" cy="390554"/>
          </a:xfrm>
          <a:prstGeom prst="rect">
            <a:avLst/>
          </a:prstGeom>
        </p:spPr>
      </p:pic>
      <p:cxnSp>
        <p:nvCxnSpPr>
          <p:cNvPr id="44" name="Straight Arrow Connector 43"/>
          <p:cNvCxnSpPr>
            <a:stCxn id="4" idx="0"/>
            <a:endCxn id="35" idx="2"/>
          </p:cNvCxnSpPr>
          <p:nvPr/>
        </p:nvCxnSpPr>
        <p:spPr>
          <a:xfrm flipV="1">
            <a:off x="1816087" y="2804123"/>
            <a:ext cx="1545873" cy="53059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0"/>
            <a:endCxn id="35" idx="2"/>
          </p:cNvCxnSpPr>
          <p:nvPr/>
        </p:nvCxnSpPr>
        <p:spPr>
          <a:xfrm flipV="1">
            <a:off x="3352760" y="2804123"/>
            <a:ext cx="9200" cy="53059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9" idx="0"/>
            <a:endCxn id="30" idx="2"/>
          </p:cNvCxnSpPr>
          <p:nvPr/>
        </p:nvCxnSpPr>
        <p:spPr>
          <a:xfrm flipH="1" flipV="1">
            <a:off x="1825287" y="2810871"/>
            <a:ext cx="1527473" cy="52384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5" idx="0"/>
            <a:endCxn id="40" idx="2"/>
          </p:cNvCxnSpPr>
          <p:nvPr/>
        </p:nvCxnSpPr>
        <p:spPr>
          <a:xfrm flipV="1">
            <a:off x="3361960" y="1536260"/>
            <a:ext cx="2082193" cy="87730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5" idx="0"/>
            <a:endCxn id="42" idx="2"/>
          </p:cNvCxnSpPr>
          <p:nvPr/>
        </p:nvCxnSpPr>
        <p:spPr>
          <a:xfrm flipV="1">
            <a:off x="3361960" y="1536260"/>
            <a:ext cx="329593" cy="87730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39" idx="0"/>
            <a:endCxn id="42" idx="2"/>
          </p:cNvCxnSpPr>
          <p:nvPr/>
        </p:nvCxnSpPr>
        <p:spPr>
          <a:xfrm flipH="1" flipV="1">
            <a:off x="3691553" y="1536260"/>
            <a:ext cx="3883321" cy="85835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39" idx="0"/>
            <a:endCxn id="40" idx="2"/>
          </p:cNvCxnSpPr>
          <p:nvPr/>
        </p:nvCxnSpPr>
        <p:spPr>
          <a:xfrm flipH="1" flipV="1">
            <a:off x="5444153" y="1536260"/>
            <a:ext cx="2130721" cy="85835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31" idx="0"/>
            <a:endCxn id="39" idx="2"/>
          </p:cNvCxnSpPr>
          <p:nvPr/>
        </p:nvCxnSpPr>
        <p:spPr>
          <a:xfrm flipH="1" flipV="1">
            <a:off x="7574874" y="2785168"/>
            <a:ext cx="1933" cy="5676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25" idx="0"/>
            <a:endCxn id="31" idx="2"/>
          </p:cNvCxnSpPr>
          <p:nvPr/>
        </p:nvCxnSpPr>
        <p:spPr>
          <a:xfrm flipV="1">
            <a:off x="7574873" y="3743354"/>
            <a:ext cx="1934" cy="285721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992099" y="4186641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</a:t>
            </a:r>
            <a:r>
              <a:rPr lang="en-US" sz="2200" baseline="-25000" dirty="0" smtClean="0"/>
              <a:t>1</a:t>
            </a:r>
            <a:endParaRPr lang="en-US" sz="2200" baseline="-25000" dirty="0"/>
          </a:p>
        </p:txBody>
      </p:sp>
      <p:sp>
        <p:nvSpPr>
          <p:cNvPr id="96" name="TextBox 95"/>
          <p:cNvSpPr txBox="1"/>
          <p:nvPr/>
        </p:nvSpPr>
        <p:spPr>
          <a:xfrm>
            <a:off x="2594274" y="4187853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</a:t>
            </a:r>
            <a:r>
              <a:rPr lang="en-US" sz="2200" baseline="-25000" dirty="0" smtClean="0"/>
              <a:t>2</a:t>
            </a:r>
            <a:endParaRPr lang="en-US" sz="2200" baseline="-25000" dirty="0"/>
          </a:p>
        </p:txBody>
      </p:sp>
      <p:sp>
        <p:nvSpPr>
          <p:cNvPr id="97" name="TextBox 96"/>
          <p:cNvSpPr txBox="1"/>
          <p:nvPr/>
        </p:nvSpPr>
        <p:spPr>
          <a:xfrm>
            <a:off x="970267" y="3281689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</a:t>
            </a:r>
            <a:r>
              <a:rPr lang="en-US" sz="2200" baseline="-25000" dirty="0" smtClean="0"/>
              <a:t>1</a:t>
            </a:r>
            <a:endParaRPr lang="en-US" sz="2200" baseline="-25000" dirty="0"/>
          </a:p>
        </p:txBody>
      </p:sp>
      <p:sp>
        <p:nvSpPr>
          <p:cNvPr id="98" name="TextBox 97"/>
          <p:cNvSpPr txBox="1"/>
          <p:nvPr/>
        </p:nvSpPr>
        <p:spPr>
          <a:xfrm>
            <a:off x="2507884" y="3281688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</a:t>
            </a:r>
            <a:r>
              <a:rPr lang="en-US" sz="2200" baseline="-25000" dirty="0"/>
              <a:t>2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366513" y="4186640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</a:t>
            </a:r>
            <a:r>
              <a:rPr lang="en-US" sz="2200" baseline="-25000" dirty="0"/>
              <a:t>3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6742709" y="3314550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</a:t>
            </a:r>
            <a:r>
              <a:rPr lang="en-US" sz="2200" baseline="-25000" dirty="0" smtClean="0"/>
              <a:t>4</a:t>
            </a:r>
            <a:endParaRPr lang="en-US" sz="2200" baseline="-25000" dirty="0"/>
          </a:p>
        </p:txBody>
      </p:sp>
      <p:sp>
        <p:nvSpPr>
          <p:cNvPr id="116" name="TextBox 115"/>
          <p:cNvSpPr txBox="1"/>
          <p:nvPr/>
        </p:nvSpPr>
        <p:spPr>
          <a:xfrm>
            <a:off x="950583" y="2366488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</a:t>
            </a:r>
            <a:r>
              <a:rPr lang="en-US" sz="2200" baseline="-25000" dirty="0" smtClean="0"/>
              <a:t>1</a:t>
            </a:r>
            <a:endParaRPr lang="en-US" sz="2200" baseline="-25000" dirty="0"/>
          </a:p>
        </p:txBody>
      </p:sp>
      <p:sp>
        <p:nvSpPr>
          <p:cNvPr id="117" name="TextBox 116"/>
          <p:cNvSpPr txBox="1"/>
          <p:nvPr/>
        </p:nvSpPr>
        <p:spPr>
          <a:xfrm>
            <a:off x="2523104" y="2399949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</a:t>
            </a:r>
            <a:r>
              <a:rPr lang="en-US" sz="2200" baseline="-25000" dirty="0" smtClean="0"/>
              <a:t>2</a:t>
            </a:r>
            <a:endParaRPr lang="en-US" sz="2200" baseline="-25000" dirty="0"/>
          </a:p>
        </p:txBody>
      </p:sp>
      <p:sp>
        <p:nvSpPr>
          <p:cNvPr id="118" name="TextBox 117"/>
          <p:cNvSpPr txBox="1"/>
          <p:nvPr/>
        </p:nvSpPr>
        <p:spPr>
          <a:xfrm>
            <a:off x="2802540" y="1095895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</a:t>
            </a:r>
            <a:r>
              <a:rPr lang="en-US" sz="2200" baseline="-25000" dirty="0"/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620720" y="1095895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</a:t>
            </a:r>
            <a:r>
              <a:rPr lang="en-US" sz="2200" baseline="-25000" dirty="0" smtClean="0"/>
              <a:t>2</a:t>
            </a:r>
            <a:endParaRPr lang="en-US" sz="2200" baseline="-25000" dirty="0"/>
          </a:p>
        </p:txBody>
      </p:sp>
      <p:sp>
        <p:nvSpPr>
          <p:cNvPr id="120" name="TextBox 119"/>
          <p:cNvSpPr txBox="1"/>
          <p:nvPr/>
        </p:nvSpPr>
        <p:spPr>
          <a:xfrm>
            <a:off x="5251124" y="3294384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</a:t>
            </a:r>
            <a:r>
              <a:rPr lang="en-US" sz="2200" baseline="-25000" dirty="0" smtClean="0"/>
              <a:t>3</a:t>
            </a:r>
            <a:endParaRPr lang="en-US" sz="2200" baseline="-25000" dirty="0"/>
          </a:p>
        </p:txBody>
      </p:sp>
      <p:sp>
        <p:nvSpPr>
          <p:cNvPr id="121" name="TextBox 120"/>
          <p:cNvSpPr txBox="1"/>
          <p:nvPr/>
        </p:nvSpPr>
        <p:spPr>
          <a:xfrm>
            <a:off x="5251124" y="2410427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</a:t>
            </a:r>
            <a:r>
              <a:rPr lang="en-US" sz="2200" baseline="-25000" dirty="0" smtClean="0"/>
              <a:t>3</a:t>
            </a:r>
            <a:endParaRPr lang="en-US" sz="2200" baseline="-25000" dirty="0"/>
          </a:p>
        </p:txBody>
      </p:sp>
      <p:sp>
        <p:nvSpPr>
          <p:cNvPr id="122" name="TextBox 121"/>
          <p:cNvSpPr txBox="1"/>
          <p:nvPr/>
        </p:nvSpPr>
        <p:spPr>
          <a:xfrm>
            <a:off x="6800061" y="4203242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</a:t>
            </a:r>
            <a:r>
              <a:rPr lang="en-US" sz="2200" baseline="-25000" dirty="0" smtClean="0"/>
              <a:t>4</a:t>
            </a:r>
            <a:endParaRPr lang="en-US" sz="2200" baseline="-25000" dirty="0"/>
          </a:p>
        </p:txBody>
      </p:sp>
      <p:sp>
        <p:nvSpPr>
          <p:cNvPr id="123" name="TextBox 122"/>
          <p:cNvSpPr txBox="1"/>
          <p:nvPr/>
        </p:nvSpPr>
        <p:spPr>
          <a:xfrm>
            <a:off x="6737024" y="2395560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</a:t>
            </a:r>
            <a:r>
              <a:rPr lang="en-US" sz="2200" baseline="-25000" dirty="0" smtClean="0"/>
              <a:t>4</a:t>
            </a:r>
            <a:endParaRPr lang="en-US" sz="2200" baseline="-25000" dirty="0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1680798" y="2819912"/>
            <a:ext cx="9200" cy="523846"/>
          </a:xfrm>
          <a:prstGeom prst="straightConnector1">
            <a:avLst/>
          </a:prstGeom>
          <a:ln w="69850">
            <a:solidFill>
              <a:srgbClr val="0C38C0"/>
            </a:solidFill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0" idx="0"/>
            <a:endCxn id="42" idx="2"/>
          </p:cNvCxnSpPr>
          <p:nvPr/>
        </p:nvCxnSpPr>
        <p:spPr>
          <a:xfrm flipV="1">
            <a:off x="1825287" y="1536260"/>
            <a:ext cx="1866266" cy="884057"/>
          </a:xfrm>
          <a:prstGeom prst="straightConnector1">
            <a:avLst/>
          </a:prstGeom>
          <a:ln w="69850">
            <a:solidFill>
              <a:srgbClr val="0C38C0"/>
            </a:solidFill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2" idx="2"/>
            <a:endCxn id="34" idx="0"/>
          </p:cNvCxnSpPr>
          <p:nvPr/>
        </p:nvCxnSpPr>
        <p:spPr>
          <a:xfrm>
            <a:off x="3691553" y="1536260"/>
            <a:ext cx="2391734" cy="884057"/>
          </a:xfrm>
          <a:prstGeom prst="straightConnector1">
            <a:avLst/>
          </a:prstGeom>
          <a:ln w="69850">
            <a:solidFill>
              <a:srgbClr val="0C38C0"/>
            </a:solidFill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34" idx="2"/>
            <a:endCxn id="33" idx="0"/>
          </p:cNvCxnSpPr>
          <p:nvPr/>
        </p:nvCxnSpPr>
        <p:spPr>
          <a:xfrm>
            <a:off x="6083287" y="2810871"/>
            <a:ext cx="0" cy="541929"/>
          </a:xfrm>
          <a:prstGeom prst="straightConnector1">
            <a:avLst/>
          </a:prstGeom>
          <a:ln w="69850">
            <a:solidFill>
              <a:srgbClr val="0C38C0"/>
            </a:solidFill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3" idx="0"/>
            <a:endCxn id="39" idx="2"/>
          </p:cNvCxnSpPr>
          <p:nvPr/>
        </p:nvCxnSpPr>
        <p:spPr>
          <a:xfrm flipV="1">
            <a:off x="6083287" y="2785168"/>
            <a:ext cx="1491587" cy="5676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1" idx="0"/>
            <a:endCxn id="34" idx="2"/>
          </p:cNvCxnSpPr>
          <p:nvPr/>
        </p:nvCxnSpPr>
        <p:spPr>
          <a:xfrm flipH="1" flipV="1">
            <a:off x="6083287" y="2810871"/>
            <a:ext cx="1493520" cy="54192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" idx="0"/>
            <a:endCxn id="35" idx="2"/>
          </p:cNvCxnSpPr>
          <p:nvPr/>
        </p:nvCxnSpPr>
        <p:spPr>
          <a:xfrm flipV="1">
            <a:off x="1816087" y="2804123"/>
            <a:ext cx="1545873" cy="530594"/>
          </a:xfrm>
          <a:prstGeom prst="straightConnector1">
            <a:avLst/>
          </a:prstGeom>
          <a:ln w="69850">
            <a:solidFill>
              <a:srgbClr val="FF0000"/>
            </a:solidFill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5" idx="0"/>
            <a:endCxn id="42" idx="2"/>
          </p:cNvCxnSpPr>
          <p:nvPr/>
        </p:nvCxnSpPr>
        <p:spPr>
          <a:xfrm flipV="1">
            <a:off x="3361960" y="1536260"/>
            <a:ext cx="329593" cy="877309"/>
          </a:xfrm>
          <a:prstGeom prst="straightConnector1">
            <a:avLst/>
          </a:prstGeom>
          <a:ln w="69850">
            <a:solidFill>
              <a:srgbClr val="FF0000"/>
            </a:solidFill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2" idx="2"/>
            <a:endCxn id="39" idx="0"/>
          </p:cNvCxnSpPr>
          <p:nvPr/>
        </p:nvCxnSpPr>
        <p:spPr>
          <a:xfrm>
            <a:off x="3691553" y="1536260"/>
            <a:ext cx="3883321" cy="858354"/>
          </a:xfrm>
          <a:prstGeom prst="straightConnector1">
            <a:avLst/>
          </a:prstGeom>
          <a:ln w="69850">
            <a:solidFill>
              <a:srgbClr val="FF0000"/>
            </a:solidFill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9" idx="2"/>
            <a:endCxn id="33" idx="0"/>
          </p:cNvCxnSpPr>
          <p:nvPr/>
        </p:nvCxnSpPr>
        <p:spPr>
          <a:xfrm flipH="1">
            <a:off x="6083287" y="2785168"/>
            <a:ext cx="1491587" cy="567632"/>
          </a:xfrm>
          <a:prstGeom prst="straightConnector1">
            <a:avLst/>
          </a:prstGeom>
          <a:ln w="69850">
            <a:solidFill>
              <a:srgbClr val="FF0000"/>
            </a:solidFill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40" idx="2"/>
          </p:cNvCxnSpPr>
          <p:nvPr/>
        </p:nvCxnSpPr>
        <p:spPr>
          <a:xfrm flipV="1">
            <a:off x="1920833" y="1536260"/>
            <a:ext cx="3523320" cy="86368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9056" y="-6805"/>
            <a:ext cx="8760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Network</a:t>
            </a:r>
            <a:r>
              <a:rPr lang="sk-SK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Update </a:t>
            </a:r>
            <a:r>
              <a:rPr lang="sk-SK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Implementation</a:t>
            </a:r>
            <a:r>
              <a:rPr lang="sk-SK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- </a:t>
            </a:r>
            <a:r>
              <a:rPr lang="sk-SK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Naive</a:t>
            </a:r>
            <a:endParaRPr lang="en-US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V="1">
            <a:off x="1846958" y="2804122"/>
            <a:ext cx="1545873" cy="530594"/>
          </a:xfrm>
          <a:prstGeom prst="straightConnector1">
            <a:avLst/>
          </a:prstGeom>
          <a:ln w="69850">
            <a:solidFill>
              <a:srgbClr val="FF0000"/>
            </a:solidFill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3359943" y="1536259"/>
            <a:ext cx="329593" cy="877309"/>
          </a:xfrm>
          <a:prstGeom prst="straightConnector1">
            <a:avLst/>
          </a:prstGeom>
          <a:ln w="69850">
            <a:solidFill>
              <a:srgbClr val="FF0000"/>
            </a:solidFill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01246" y="5401035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Possible problem: access control violation</a:t>
            </a:r>
            <a:endParaRPr lang="en-US" dirty="0"/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651" y="3670236"/>
            <a:ext cx="568777" cy="265904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79056" y="745292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Firewall on A1 and A4.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355284" y="2141463"/>
            <a:ext cx="381001" cy="42333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73688" y="1996983"/>
            <a:ext cx="381001" cy="423334"/>
          </a:xfrm>
          <a:prstGeom prst="rect">
            <a:avLst/>
          </a:prstGeom>
        </p:spPr>
      </p:pic>
      <p:cxnSp>
        <p:nvCxnSpPr>
          <p:cNvPr id="73" name="Straight Arrow Connector 72"/>
          <p:cNvCxnSpPr>
            <a:stCxn id="26" idx="0"/>
            <a:endCxn id="33" idx="2"/>
          </p:cNvCxnSpPr>
          <p:nvPr/>
        </p:nvCxnSpPr>
        <p:spPr>
          <a:xfrm flipV="1">
            <a:off x="6083287" y="3743354"/>
            <a:ext cx="0" cy="251472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27" idx="0"/>
            <a:endCxn id="29" idx="2"/>
          </p:cNvCxnSpPr>
          <p:nvPr/>
        </p:nvCxnSpPr>
        <p:spPr>
          <a:xfrm flipV="1">
            <a:off x="3352759" y="3725271"/>
            <a:ext cx="1" cy="269553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3" idx="0"/>
            <a:endCxn id="4" idx="2"/>
          </p:cNvCxnSpPr>
          <p:nvPr/>
        </p:nvCxnSpPr>
        <p:spPr>
          <a:xfrm flipV="1">
            <a:off x="1816087" y="3725271"/>
            <a:ext cx="0" cy="269557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1688435" y="2822987"/>
            <a:ext cx="9200" cy="523846"/>
          </a:xfrm>
          <a:prstGeom prst="straightConnector1">
            <a:avLst/>
          </a:prstGeom>
          <a:ln w="69850">
            <a:solidFill>
              <a:srgbClr val="0C38C0"/>
            </a:solidFill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34" idx="0"/>
            <a:endCxn id="40" idx="2"/>
          </p:cNvCxnSpPr>
          <p:nvPr/>
        </p:nvCxnSpPr>
        <p:spPr>
          <a:xfrm flipH="1" flipV="1">
            <a:off x="5444153" y="1536260"/>
            <a:ext cx="639134" cy="88405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65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0059 -0.04005 L -0.01493 -0.08218 L 0.00834 -0.09653 L 0.0467 -0.12894 L 0.07743 -0.14884 L 0.08663 -0.16783 L 0.10087 -0.15764 L 0.14584 -0.17338 L 0.16667 -0.18449 L 0.1941 -0.24537 L 0.2125 -0.30996 L 0.22657 -0.35093 L 0.24323 -0.42639 L 0.29827 -0.33102 L 0.3224 -0.30556 C 0.32882 -0.30116 0.32726 -0.30139 0.33247 -0.3 C 0.33386 -0.29954 0.33525 -0.29931 0.33663 -0.29884 C 0.33733 -0.29838 0.33907 -0.29769 0.33907 -0.29746 L 0.36077 -0.28658 L 0.42743 -0.26551 L 0.44983 -0.24329 L 0.48577 -0.19005 L 0.4849 -0.11875 L 0.4665 -0.05671 L 0.47483 -0.00324 L 0.479 0.03009 L 0.479 0.03032 " pathEditMode="relative" rAng="0" ptsTypes="AAAAAAAAAAAAAAAAAAAAAAAAAAAA">
                                      <p:cBhvr>
                                        <p:cTn id="2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42" y="-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5655" y="-60195"/>
            <a:ext cx="9043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Is this important?</a:t>
            </a:r>
            <a:endParaRPr lang="en-US" sz="4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0" y="3200400"/>
            <a:ext cx="875194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Security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Hospital network traffic cannot bypass HIPAA firewall.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Separation of tenants in data centers.</a:t>
            </a:r>
          </a:p>
          <a:p>
            <a:pPr lvl="2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Service-level agreements.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Install a set of rules on a switch takes 500-1000 microseconds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 10 Gigabit per second, a large number of packets can be lost during a sequence of updates.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600" dirty="0">
              <a:latin typeface="Verdan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838200"/>
            <a:ext cx="4023986" cy="212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2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5655" y="-60195"/>
            <a:ext cx="9043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Is this hard?</a:t>
            </a:r>
            <a:endParaRPr lang="en-US" sz="4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8861" y="3581400"/>
            <a:ext cx="87519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Yes, it is hard. The examples are not the whole story.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Networks are large – </a:t>
            </a:r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10 switches, but thousands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Many possible update programs, some incorrect.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 are </a:t>
            </a:r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many types of packets – not just one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“Obvious” polynomial algorithms do not work – </a:t>
            </a:r>
          </a:p>
          <a:p>
            <a:pPr lvl="2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see DISC 2016.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 to pause during the update sequence. We do not buffer packets, but might need to “wait” between switch updates.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600" dirty="0">
              <a:latin typeface="Verdan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838200"/>
            <a:ext cx="4023986" cy="212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575" y="7937"/>
            <a:ext cx="9043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What do people do currently?</a:t>
            </a:r>
            <a:endParaRPr lang="en-US" sz="4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50294" y="1447800"/>
            <a:ext cx="778544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manual updates work?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Intention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“At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12:47 PDT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</a:t>
            </a:r>
            <a:r>
              <a:rPr lang="en-US" sz="16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April 21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 </a:t>
            </a:r>
            <a:r>
              <a:rPr lang="en-US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configuration change</a:t>
            </a:r>
          </a:p>
          <a:p>
            <a:pPr lvl="2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was to upgrade the capacity of </a:t>
            </a: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primary network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.”</a:t>
            </a:r>
          </a:p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 started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traffic shift was executed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incorrectly … 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traffic was routed onto the lower capacity redundant EBS network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 deepened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“re-mirroring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storm”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(data race, too long timeouts)…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 consequences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Quora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Reddit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down, problems in Foursquare</a:t>
            </a:r>
          </a:p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 solved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April 24</a:t>
            </a:r>
            <a:endParaRPr lang="en-US" sz="1600" dirty="0">
              <a:latin typeface="Verdana" panose="020B0604030504040204" pitchFamily="34" charset="0"/>
            </a:endParaRPr>
          </a:p>
        </p:txBody>
      </p:sp>
      <p:sp>
        <p:nvSpPr>
          <p:cNvPr id="3" name="AutoShape 2" descr="data:image/jpeg;base64,/9j/4AAQSkZJRgABAQAAAQABAAD/2wCEAAkGBxQSEhUUEhQVFhMWGBgXGBgYFxgdGhwcGR4cFxocHRkaHigkIB8lHR8XIzIiJSwrLi4uFyAzRDMsNygtLisBCgoKDg0OGhAQGjckHiQtLDItLjI3KzMtNy0uLDcvLCwvLjQ3KywsLy80LCwsLDcvLDcrLCwsLCw3NywvLCwrLP/AABEIAIcBdAMBIgACEQEDEQH/xAAcAAEAAgMBAQEAAAAAAAAAAAAABgcEBQgDAgH/xABOEAACAQIDBAUIBAoIBQQDAAABAgMAEQQFIQYHEjETQVFhcRQiMjNygZGxCCNCoTQ1UmJ0grKzwdEVF3OSk8LD4UNEVKLSJDZTYyZkg//EABsBAQACAwEBAAAAAAAAAAAAAAABBAIDBQYH/8QAOhEAAgIBAQQFCgUCBwAAAAAAAAECAxEEBRIhMTNBYXGxMjRRcoGRocHR8AYTFCJCNeEVQ1Jic4KS/9oADAMBAAIRAxEAPwC8aUpQClKUApSlAKUpQClK1W0TlY1Kkg8Y1Bt1GtGpvVFUrGs4M64b8lH0nvjsVInoRFh23/yjWtFiM3mbTi4e4C3+9fWHzuVeZDDvGvxFZwzWGTSVLeIv941rzl2rhq/I1Dh2Pgvevnk6MKnVzrz2r6M0fTNe/E1+25v8azMPm8y6cXF3EX/3raf0VBbpLngtf0tPjz++vM5rDHpEl/AW+861XhordM96y9QXY22+3HWZu6NixGGTNwOKkf04io7b/wCU61nVFsRncrciFHcNfia2WRSFonJJJ4jqTf7IrsaLaddk1TFuTw/3PC5dxUu00ox33hdiNjiZGUXVOM9lwPnWixmbzA24ej92vxOlYeGzOVOTEjsbX51sYs+BFpU07tR8DVKzadeqWI2ut9yx71x+JvjppVc4qRp5sS7+kzHxP8K9YcxlTk58DqPvrcpgsPNqmh6+HT7jXy0mGgNgOJh3XN/E6Cqa0F0H+a70ov8AlvPj3ek2/nwf7VBt+jAwGZzP/wALiHaPN+elblT7qj2Iz9j6Che86n+VfOUYp3nXjYnQ+HLs5V09LtSuE40qbsbaWWkl9StZppNOeFHH33EkpSlegKApSlAKUpQClKUApSlAKUpQClKUApSlAKUpQClKUApSlAKUpQClKUApSlAKUpQClKUApSlAK1G0vq19sfJq29ajaX1S+2Pk1UNqeaWdxv03SxI3SlK8Ad4kX/Jfq/xqO1I/+T/V/jUcrr7W/wAn/jiVNL/P1mKkWz/qX9pv2RUdqR7O+pf2j+ytNiedexjW9F7URwUoKVxy2bvZj0n8B/GtZmHrZPbb51s9mOb+C/xrWZh62T22+ddjUf02n1peLKlfnE+5GPWxyH1y+DfKtdWxyH1y+DfKqeg86r9ZeJuv6OXcyVUpSvoZ58UpSgFKUoBSlKAUpSgFKUoBSlKAUpSgFKUoBSlKAUpSgFKUoBSlKAUr5kkCi7EAdpNq1+IzuJeRLHuH8TWi7U00rNkkjOFc5+SsmypUbnz9z6KhfHU16YfaA/bQHvX+R/nVBbb0blu73tw8fX4Fh6K3GcEgpWDh82if7Vj2Np/tWaDeujVdXas1yT7itKEo8JLB+0pWLiMxjT0nF+wan4CsrLYVrM2ku0Ri5PCWTKrWZ/CzxgKCSGBsOyxrGxG0I+wnvb+QrFjz6QHUKR2Wt8DXG1e1NFZB0uTw+tLl99hbq010Wp45GrYWNjoe+vypCM2hkFpUt4i4+I1r8bKIpNYnt4HiHw51wnsv8zjp7FPs5P3Mvfqd3pIteB9n8D/U/jUcqXDBHoOiJF7Wv7688NksS8wWP53L4cq6ms2XfqHVu8EoJPPpK1OphWpZ62yMxQsxsqk+AqS5LhWjjIYWJYm1x2AdXhWwRQBYAAdgr6q5oNjw0s/zHLL9yNN+rdi3cYRDMRgZE9JDbt5j4isep3WJicujf0lF+0aH7qoX/h3rpn7H9V9DfDaH+te41WzHN/Bf41rMw9bJ7bfOpLl+WiEsQxIa2h5i1+uvH+hELszkm5JtyGv31NmzNRPSVUpcU3njw5siOprVsp9TSIyBfQc63GR4GQSB2UhbHnpz7udb2DDInoqB4D+Netb9HsJVTjZZPLTzhcvv3GF2u3k4xXMUpSvQFAUpSgFKUoBSlKAUpSgFKUoBSlKAUpSgFKUoBSlKAUpSgFKUoBSlKA0aZ2ji0qfJh8DX7/R+Hl9W1j2A/wCU61H6V4ZbVlNY1EFNdvB+9fQ7f6VLjW3HwNriMikX0bMPgfgf516YfIGPpsF7hqf5V6bO4hmZlZiQFuATfrrBzfEOZHUseEGwF9PhViVehhRHU7jabxu54ZXbzNale5uveXDrwbHosLDzIZu/zj8BpXrhM4DyKiJZTfU9wJ5Co1Wdkfr0/W/ZNY6badjuhXVFQi5JPC6s9bJs00dyUpNt4fM3mZZn0LKCtwRfnrWL0uFm5gK3f5p+I0rx2m9NPA/OtLW7aG0rK9TOuSUorHBrsRhRp4yrUk2n2G8nyDrjcEdjfzH8qxY8jlJsQFHaT8rVgw4hk9FiPA/wqR5/OyxqVJBLWNvA1rqr0WornduOO5jKT4PPeZSldXJQ3k89Zjrk8UYvK9/fwj+dfpzWGPSJL+AsPida0DMSbnU99flV/wDE1Xw09ah28372bP0290km/giaYKfjRWItcXtXvWHlHqU8KzK9np5OVUJPm0vA49iSm0vSfhNVrtPviw0DNHhYziXXQsGCRX7nsS3uFu+vvfpnrYfArEhK+UvwM3LzFHEy3/O80d4LVSGzuUvjcRFh4SOOVrAnkAAWZjbqCgnvtbrrcYlhNvuxd9MNhwOy8hPxuPlW/wBnt9UMjBMZCYLm3SI3Gg72FgyjwDe6vibcdB0R4MVN01tCyx9HfvQLxWv+dVLYmBo3eNxZ0ZkYdjKSrD4g0B2BHIGAZSCpAIINwQdQQRzFRLb7buPKzCHheUzcZHCwAAThvcn2h99ajcVmTS5c0bEnoJmjW/5BCyAeALMAOoAVHPpD+swPs4j5w0BJ9kd6cWOxHQdA8V0d+NnUqAgub8raX17q02fb7I0kK4TD9MgNukdygbvVQpJHebeFU3gpZAxWK/FKDDZebCSylB7XL31Lc23W5hh8O2IdYmVF4nRHLSKo1JtwgGwuTYnlpegLD2S3wxYmVYcVD5OznhRw/FGSeQYlVK3OgOo7xUk2328w+WgCTikmYXWJLXty4mJ0Vb6X5mxsDY25jIvUqyTZvH5zI8qEOV4VeWViq3VQFW4BJbhA5DrueeoYJlHvzk4vOwScF9bTnit4mOxPwqzdkNrMPmMRkgJBWweNrB0J5XAJ0OtiLg2PWCBzZtLs7PgJuhxKgNYMpU3VlOl1Nh1gixAOnLlUk3LY4x5rGgJtMkkbDqNlMo+BT7z20B0bUH2x3nYXAOYgGnxC80QgBT2O50B7hcjsrabxM8bBZdiJ00cKFQ/ktIwjDfqlr+6uXoryMAvnu7ADW5ZmNhqeZJPX1mhBaU2+/FE+ZhYFHYzOx+I4flWwyfffdgMVhbL+XC9yP/5sBp4NfuNe+W7kIuiHlGJl6YjXoggQHs85SWt23F+wVVW1ORPgcVLhnIYoRZgLBlYBla3VodR1EHnQk6lynM4sTEs0DiSJxdWHwIIOoINwQdQRasLa/aBcBhJMSyFwhQcIIBJdlQanlqaq76PuZMJMThyTwFVmUdQYHgcjxBT+7Vmbc7PnMMFJhlcRs5QhivEAUdX1Fxztb30IK/8A68k/6J/8Zf8Awp/Xkn/RP/jL/wCFa3+o7Ef9ZD/hP/5VBdsdnRl8/QGdJpAoL8ClQl9VU3J1I1t1AjtoSWZ/Xkn/AET/AOMv/hVo5JmIxOHhnUFVmjSQA8wHUNY28a5QyrLpMTNHBCvFLI3Co6u0knqAFyT1AGupcHGmX4BFdrx4WABm7REmpt325UB4bWbXYbLow2Ic8TX4I1F5HtzsvZ3kgC/Oq0xW/J+I9Fgl4erjmPF7wqWHxNVntDnUuNxEmImPnudBfRFHooO5R8Tc8yanmwu6jy3DLiMRM8SyaxqgW/D1Mxa4seYAHKxvrYASfZ7fTh5WCYuFsPfTjDdJGPaNgy+NiB1kVaEUgZQykMrAEEG4IOoII5iuWdttl3y3FGB241Kh43AtxKSRqOogggi/YeurB3E7UtxNgJWJXhMkF+qx8+Md2vEB1WfuoCwtu9r0yyFJXjaTpJOjCqQNeFmuSe4VG9mt7cWMxUWGGGkQykqGLqQCFLajTsrE+kH+CYb9I/05KpTAY54JBLG3C6huFvyeJWQkd4BNu+gLx2t3wQ4aVocLF5QyEq7l+CMEcwpCsWsdDyHea1+S77kZwuLwxjQn1kbl+HvKFQbeFz3VDcDupzCTDCdUjW68SxM5EpFrjTh4QSOQLDvtUJI7QQesHQjxFAdhYedZFV0YMjAMrA3BBFwQesEV6VXm4vMDLlpRiT0Ezxi/5JCyj3DjIHhVh0IFKUoCCUpSvmJ6U3GzPpt7P8awc09dJ7RrO2Z9NvZ/jWDmnrpPaNde7+m1es/mVIecS7kYtZ2R+vT9b9k1g1nZH69P1v2TVHRec1+tHxRuu6OXc/AzNpvTTwPzrS1utp/STwPzrS1Y2v55Z7PBGGl6GINSPaT1S+0PkajhqR7SeqX2h8jW7Qea6nuj4swv6Wv2kcpSlcgtkwyn1KezWXWJlXqU9kVl19H0vQQ9VeB523y5d7PmRQRZgCO/lVcZzvHyrBykwxLNOLqWgjSw7R0psCNPsk8qwN++0jxRx4OIlemBeUg6mMHhCeDG9+0JbkTVR7NZM2MxUOGQhTK1uIjRVALM1uuyg6dZsNK3mJZWK35SXPR4JAOovOSfgIx86qvMcWZppZSADLI8hA5Auxcgd1zXRuVbsctgQKcOszdbzeeSe2x80e4CueM/RVxeJVAFRZ5lVRyCrIwUDuAAoC4vo9/guK/tx+7StZ9If1mB9nEfOGtn9Hv8FxX9uP3aVrPpD+swPs4j5w0HWQndfEGzbBg8ukZvesbuPvAPurprEoGRgeRUg+BFc07qfxvg/ak/cy10xL6J8DQM44g9FfAfKukNykQGUwkc2ecnxErr8lHwrm+D0V8B8q6U3MfifD+1P+/loGQn6Qw+uwR6+Cf5xf71E90n43wnjL+5kqW/SG9bgvYn+cVRLdJ+N8J4y/uZKA6XIqDbV7Y5VgpLSJHLiUN+CKJGdSNRdjYIeR1INe+9jaR8DgS0R4ZpmEMbfk3BZm8QqtbvIrm6KNnYKt2d2AGupZjYanrJPPvoC38ZvzN/qcFp2yTWP91UPzqttrdoHx+JbESIqMyqvCpJHmiw1NXfs1unwMEa+URjEzWHGzk8F+sLHe1vEE99VNvWy+HD5lJFBGkcapH5iABQSoJ0HbzoDd7g/wAYy/or/vIav2qC3B/jGX9Ff95DV7Y3FpDG8srBI0UszHkABcmhDNBvA2rXLsK0mhme6QoetyOZ/NXmfhzIrmLFYhpGaSRizuSzs3Mk6kmt7tztQ+Y4ppmuIx5kKH7KDtH5Tcz7hyArfbotklxmI6ee3k8DCykj6yTQhbdarox7bqNbmhJP9zexfksPlc62xE6+aCNY4zqBryZtCeyyjqN9jvoxRjymYA2LtEnuLqWHvUEe+pxUD32wlsqlI+xJCx8ONU/zUIOc5GsCewGuusiw4jw0CDkkUajwCgVyJKLgjuNdeZHMHw0Djk0UbD3qDQllSfSGg8/BP2rOp9xiI/zVX2weM6HMsG4/+eNPdKeiP3OasX6Q8ovgl6/r2+HRD+P3VWuxmHMmYYNRz8ohPuRw7fcDQFtfSD/BMN+kf6clU7s5hhLjMLGwur4iFGHaGkUEe8Xq4vpB/gmG/SP9OSql2N/GGC/SsP8AvFoEdXVyZtUoGOxgHIYrEgf4r11nXJ21v4fjf0vE/vXoEW79Hw/+kxP6R/px1alVV9Hv8ExX6R/ppVq0IFKUoDCxGVRPzWx7V0/2rWYjZ8j0GB7m0+8VIKVQv2ZpbvKhx9K4P77zfDU2Q5M0eRYR45G41I833c+0Vi4rLZJJXKrpxHU6D/f3VJqxJMbHcoX4WGnZ8CdKq27M08aI0zn+1Ntck23ngbY6mxzc0uODWw5CoF5H+Gg+Jr1GLw0PoAE/mi5/vH+deWNyV21EnF7f8/8AatTiMDInpKQO3mPiK5l07NH0WnUf9z/d8er3lmCjd5Vmezkbv+k4JdJFt7Q+RHKvh8ljcXie3v4h/P760kGGd/QUnwGnxraYTI5L3LcHhqfurGm+7WdLQp9vkv8A9ciZwhT5M93s5/AxcTk8qdXEO1dfu51uM+hZ41Cgk8Q5eBr28rjiFmlLHvsT9w+dZ1dTT7N06hZXCXlJZWU2uf3xKtmoszGUlyzjtI3h8hc+mQo+J/lWzw+TRLzHEfzv5cq2NKsUbJ0tPKOX6Xx/t8DXPVWz68dx+KoAsNBX7SldIrlEb/8ACsMbBIfReDhB743Yt9zrUJ2MzsYHGwYkqWWNjxAcyrKUa1+sBrjttbSukNsdlocxw5hmupB4o3W3Ejcri/MEXBHWD1GxFNY7c1mCMRG2HlTqbjZD71Km3uJoSTfaLfBg0gY4NmlxDAhAYpFVCftOXUXA7FvfuGtUJe/MknrJNyT1kntq1tn9yk7ODjZo0jB1SElnYdnGwAXxs3uqUbebrYsTFF5EI4ZoV4FU3COnOzMATxAkkNre5vzuAIZuP2lGHxLYR/QxJBQ9kig6HuZRz6ig7dNl9If1mB9nEfOGptu+3fw5avG1pcUws0ltFB5rGDyXtPNvCwGDvW2GnzM4dsO8SmHpQwkLC4fgIIKq3Lh5W66AqXdT+N8H7Un7mWumJfRPgaqHYbdZi8HjoMTNJhzHEXJCNIWPEjIBZo1H2r3v1VcDi4I7aEHG0Hor4D5V0puY/E+H9qf9/LVbLuTx40EuEIGgPHKLgd3RaVb2wGRPgcBDhpWVpE6QsUvw3eRpLAkAm3Fa9hyoSVr9Ib1uC9if5xVEt0n43wnjL+5kq1d6uwuIzNsO2HeJTEJFYSFhfj4CCCqt+T99aPYPdbi8HjocTNJhzHFxkhGkZiWRowLMij7V736qAzfpA4Zjg8PIBdUns3dxowBPvAH6wqj8LOY3SRbcSOrrfldCGF/eBXW2cZXFioXgmXijkHCw+8EHqINiD1ECqSzncti0c+TSxSx304yUcDqBAUqT3gi/YKAmx3xZf0HSXl6Xhv0HRvxcX5PHbg59fFVE55mr4vES4iW3SStxEDkByVR3BQF91T7Kty+Ndh08sESdZUtI/uXhUe+/xqe5rurwj4EYWEdHIh40mOrl7WJci1wwsCBYCwsBYUBTm7raQZfjkmcXiZTFJbmEcqeIDuZVNuwGrQ3/AGNdcHBGpsks3nj8oIpYA93FwnxUV67u91q4RhPjOCXEA+Yq3McfY2oHE/eRYdWutSPb3Yxc0SFGlaIRScZKqCWBUqQLnQ6jXXlyNAcxV8MinmAfhXTeU7tctw4FsMkrflTfWEnts3mj3AVuJNmcEw4ThMMR2GGO37NBk5jyfaTF4Ug4fESx2+yGJT3xtdT8K6GySU5tlA6cBWxMTo/DyBuycQB5agNasHPN0+Xzg9HGcO/U0JsP8M3W3gAe+pHsnkgwOEiwwfpOjBHHbhuWYsTw3NhcnS5oDlfH4KSCV4ZV4ZI2KOO8dnceYPWCD11b27nehhoMGmHxrOjwjgRhG7hkHoDzASCo83XTQG+pAlu327uHMrSBuhxKiwkAuGA5K63FwOoggjvGlVTit0OZIxCpDIOpllAHwcKaA1m8fav+ksX0iArDGvRxBrXIvdmI6ix6uxV671JtxezjS4lsY6/VQArGT9qVxY29lC1+9x2V67O7lp3YNjZUjjB1SI8Tt3cRAVfEcXu51dGWZfHh4khhQJEgsqjq/mSdSTqSSaArX6Qf4Jhv0j/Tkqpdjfxhgv0rD/vFq+t6WyU2ZYeKOB41eOXpPrCwUjhZDqqk317Kguzu6HGwYvDzSS4bgimjkbheQsQjB7AGMC5tbn10Bd1cnbW/h+N/S8T+9eusapDaDdBjZsViJY5cNwSzSyrxPIGAkYvYgRkXF7c+qgRuvo9/gmK/SP8ATSrVqF7rdkZstw8sc7xs8kvH9WWKgcKqNWUG+h6qmlCBSlKAUpSgFRHOfXP4j5CpdURzn1z+I+QrgfiHzePrfJl/Z/SPu+Z4QYl09BiPfp8OVbjLM4dnVGAN9L8jWhrMyj1yeP8AA15/Qaq6u6EYyeG0sdXP0F++qEoNtccM3Ob5m0RCqo1F7nxI5e6tHiMdI/pObdg0HwFZ20vrV9gfM1qK37V1Vz1E6957qfLqNelqgq1LHE/UGo8anVQZOY8RU5rpfhzlZ/1+ZX2j/H2ilKV6Y5opSlAKVDt6e0GJwODE+FCcXSorl1LAKwYXABGvFwD317bs9pnzDBCaXg6ZXeOTgBC3FiuhJtdGQ8+ZNASulVCm9Gc5x5N9V5H5QcP6J4736INx8X/yd1rfGp1vD2ibAYGSeMKZbqkYbUcTkDUAi9hxNb82gJJSqvy7eVJFlAxmLVHnklkjgRAVD8JtdtTYKQ9z3AczUNwOb5/mXHNh3lMYJH1fRRRgj7K8ZBa3i3eaA6CqnN9m1GLwmJhTDTvEphLkLw6txMLm4PUBXzu/3lYlcUMFmVyWbo1kZQkiSXsFkAABBNgDa4JHMG41f0gRfGQD/wDX/wA70JLwy2UvDGzasyIxPeQCaya5/G3WcYsf+gSRIYVCkQwrIfNA9N3RrsefCttDyPOpPu03oSYiZcLjuHpH0jlUcPEw+w6jQMdbEWF9LXtcQWzSvx2ABJNgNSTVIZ7vdxeImMeWReZchD0TSTSW+0EHIddrE2525AC8KVQ2D3q5nhJQuOh4l5skkJhlt2qbAfFSD2jnVzQ5/A2EGM6QDD9H0vGepQLm47RytzuLUBs6VReZb1cwxc5jy2EquvCFi6WYgfabmqjl1WF+Zr3yDezi8PP0OaR+ZcBm6Mxyx3+0ycmXr0ANtRfkQLtpUE3obbS5dHh2w6xOZmbV+IrwqAdArC97jW/VUDzzfRiW6MYaOKLzV4y4LkyEecEFwAoNwL3Jt1UBe9Kp7a/eNmOETBMscC+UYWOVuON79L/xFtxjhAummp86rSyDM1xWGhxC6CWNXt2cQuR7jce6gM+qf2uzbOVzcR4dZug44+iVY7wsll4y78JHPjuSQQBpbQnO2x3iYmHNI8FhEhYcUKPxqxYvKQbAqwsArLrY8zWLtXvFxmHzfySMQ9AsuHjIKEsRKIyx4uLQ+ebadQoC3KVDN4+3aZZGqqokxMgJRCfNAGhd7a2voBzJvysSKu/rPzgL05A6G9rnDN0N72t0njp6dAdCUqK7vttI8zhLBeCaOwljve1+TKetWsbd4I6q0O8reaMA5w+GVJMQAC7PfgjBFwCAQWYjW1xYEHuoCyKVQT7ws7gCzzRt0LEW6XClY9eQ4gFIv1XOvVerY2E2vjzOAyIOCRCFljJvwk6gg9anWx7iOYNASWlVBt3vXljxDYXL0UlG6NpGUuWcGxWNAeo6XN7kEW5E6D+svOMIynFRHhY6LPhmi4ushWAXX427KAv6lQp9sXxOVvj8CY1MKSvLHMjPYxIXaPzHWxOhDa6MDbWvLMdpsZhWwfTeTyJMWeYpFInBEDAl1DStqrSlmJ0KjkLagTqlUltZvgxeGxLpHHh+hJYxF0kLMis0fESJAPOZGI05EUoTgu2lKUIFRHOfXP4j5CpdWqx+SiRiwYhj2i47K5O2dLbqKVGtZaefgy3o7Y1zbl6CM1mZR65PH+Br7xGUSp9niHauv3c6+cpFp0B53/ga8pTRZVqa1ZFr90efedSc4yrk4vPBmVtL61fYHzNaitttL61fYHzNYmHy2V+SkDtOg++tu0Kp2a2yME289RhRJRpi28GMnMeIqc1o8Ns/bV39y/zP8q3ld/Ymju08Zu1YzjHsyUNbdCxrdfIUpSu6UhSlKA0G3uV+VZfioQLs0bMg/PT6xP8AuVaqbcrtGMPHjwx81IfKlH9mCH+IMQq+K5T2hw7YLGYuBDwgNJFYdcTkOo968FCTU/WW6XXi4jZ//sFnOvbqD76tHfXtIuIwuXhPRlTys910Cp+1L/drBk2a/wDxpZ+Hz/KPKT7JPk/w4OFvdUW2ZgfG43BQOeIBo4gP/qjZpmX4GSgNhvHhaA4LCH/l8HHcdXSSlmlPvIX4VLtn97uGwmGhw6YSW0SKlw6akDzm8S1z761e/wAy9lx0cv2ZoAoP50bMG+5k+NWlsngMBi8HBOmFwp40Xi+piJDAWdT5vMNcHwoChdv9o48fiziYY2hJjQG5HFxpxefdfzeAdvmVJN9uK6SbByn7eDR/7zM1THazarKcBivJ2wEUpVQZDFDAeAtqFsbXa1jbsYdukW3/AK/+sgA0Hk/+d6At7YjKkwuBw8SAaRqzEC3E7AM7e9iTVFb2cL5Hm0kkPmk9HiltyD3uT75ELeLGr62Rx6z4LDSpyeGM+BCgMp7wwIPeKorfHN5VmzxRasEiww73JJt8ZAPEGgL6ziFsRg5kjNmlgdUPYXQhfvIrnfdxtWuV4l3mhdgyGJgLCRCGBOjW6xYqSOQ7LV0ZjcZFhMOZJW4YoUuzWJsALcgLnwFQeHKsnz4yTRo3SoQHdeKJzceazLya4BALAnzSOqhBiZxtNkucpHDiJnhZXDIXHRsDyK9IQyWI0Iv2dYBrA3uwR4DK8NgsMCsLykkFixKreU3JOt5Cje6tFvF3YLl+HOJgnZ41ZVZJAvF55CgqygA6kaEciTfSx0GNxMk+TQFrsuFxbwKTrZJI1kUX7AQVHYCooSSPdhttgctw7iVJjiJXLOyIpHCNEUEsDYC5t2u1YW9Xa3B5l0D4dJRNGWVi6qoKML2uGNyGGntNUp3T7MZfjcArzYeOSdHkSQktf0iyXsfyGT4Vtdq8kyPLkRsThVHSMVVVDsxsLk24uQ0ue8dtAVvtRjjNk2VFucbYiL3RkIv/AGhasjcns3HDg1xTKDPPxHiIF1jBKqqnqBtxHt4u4VEd6/kpwGXNgVC4ZmnZAFI58PFcNrfive9Wdux/FWD/ALIfM0BoN+uU9LgFmA87DyKx7eCT6tvdcoT7NeO4zOg2AkidgPJnY6nlHJeQE93F0o/VqwM7y5cTh5oH9GWN4z3cQIv7ufurmHI86lwS42Eghp4XwzgfZcNwk+4dKPFhQEt3WxnMM6kxbg8KmXEa9Rc8ESnwVjb+zrD3gf8AuFv0jB/swVO9wmU9Hg5cQR508lgfzIrqP+8y1BN4H/uFv0jB/swUB8bbXx2fNExJVsRDhhb7KAqr295kb310HLl8TQmAovQlOjKW83gtw8Nuy2lc9bSyeR7QNI/mqmLilJPLgco7H+6W+BroySUKpZiAoBJJ5ADUn4UIKr3bbB4zLMXLNM8Rw/QunmsxZ7MrKxUqANFPXpxEddVds9nMTZgmMxwZ4zI07qoDEsbsgsSNA5U+C2q3tid5DZriZMN5N0aGKR1fpOIgAqo4l4QATxDkedVZu1y+Bsxjw2NjDKRJCVa9hKo0uQRrdWXxYUJLNzPezlmIhkhljxDRyKyMDGnJhb8uoVuLxzR5l0d/NmhdSO1ks6n3AP8A3jVsSbu8rUFmwkQABJJL2AGpJ86tJsHj8kkxDHAwiOdI3fiZHH1YIVmUtcDmOw2PLnQFV4HHtlebtJNFxtDNLxLyYh+IBlJ6yrBh2g9V7izcw3gZRmcDYbFNLCslvTQgqw1DCReNVIPWTb3GsryrJs/lMfCZJo04lk4ZInKXseFtCwBI806ede1RvbLdDFh8PNiMNPJ9UjSGOXhIKoCxAZQpBsDa9/dzoCwtm9ksFDgpIMPeTD4lW426Ti6QOvASHXTVfybVs8fs/BMFEiFgsUsAHEbdHKFVwbHW4VdeYtVX/R9zNz5ThiSY1CSoPySxZXt2A2U27bnrNXJQghuabsMtxBjMsLHookhS0kgskYso0bXx50qZUoBSlKAUpSgFfDRKSCQLjkbaj30pUNJ8wngGJeLisOLle2tfdKUSS5DIpSlSBSlKAUpSgFUtvb2FxeIx3T4SESLLGgbz41tIl1ueNhoU6PUX9E0pQFmnZ1f6O8h04fJugv8AqcF/jrVZ7odh8Xh8aZ8XD0axxMq+fG13cgacDHQLx87ekK/aUBY22+ykeZYYwueB1PHHIBco9rXt1qQSCOsHqIBFNjYXOsCzLhi/C+haDEqit1XKs6m9ra2uO2lKAkuwO6iRJ1xOYFSyNxrEG4yXvxBpH5Gx1sL3NiT1HM3pbF4nH4/CmJfqSgjkk4kHAA5Zjwk3PmnSwOo6qUoCGzZXnOUM0EErCJyeEo0RRr6XVZLlCeu1tes86km67dxMk643HCxUl44ywdmc/wDEdgSOskC5JJubW1UoSWxmeATEQyQyi8cqMjDuYWOvUe+qAzjZLMsmlabDSHo9QJkZBdeYEkT8z3WYdfgpQgxFxGbZ2ViMhmVTexMMaKbW4mChSba9THXQVcOT7voYsrbASHi6W7ySAWPSGxDqD+Twpa/5Av11+UoCoMwyrMsimZ0k4A3miWMoUkF9LxvfUd66XNj1nJybZnMc8mWbESkxaBpmKaLz4Y4ktYn2QOs35FShJLd8uzxXC4GLDR/VQFowOIaDhULfiIuTwnWp3u8wrxZbhEkHC4iW4uDa+vMacjSlCCRVQO8nYPFHMJpMND0kUxEgs8a2ZhZwQ7g+mGN/zq/aUBdWzOVDCYSDDj/hRqpPawHnH3tc++qo2y2Kxs2d+URQ8UDTYZ+PpIxZYxGHurMG04G5A9VKUBIt7OwDY4LiMNbymNeFkJAEiC5ADHQMCTa+hvYkaVVZzPNZU/o7pZWWwToeKK9hpwmXmV6rF7W05V+UoSXJut2HOWxO8xBxM1uO2oRV9FAevUkk9Z8BUU3pbtpWmfG4IA8R45YwwVg41MiMSBqdSLg31F76flKEEKO0GbY8HBdPJKD5pjvCpYcrNJZSw7bsb9d6t/dfsH/R0bvMVbEygBuHVUUa8AJ566k9dgOq5UoSV/tbu7xeXznE5eT0IYshR1SSK/2TxEcSjkLXuNCOs6NtoM2zMHC9M8wOjRgQR8Vj9pgEuO69jav2lAXBuu2JOWwuZSrYibhL8OqqFvwoD12uxJ7T3CptSlCBSl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QSEhUUEhQVFhMWGBgXGBgYFxgdGhwcGR4cFxocHRkaHigkIB8lHR8XIzIiJSwrLi4uFyAzRDMsNygtLisBCgoKDg0OGhAQGjckHiQtLDItLjI3KzMtNy0uLDcvLCwvLjQ3KywsLy80LCwsLDcvLDcrLCwsLCw3NywvLCwrLP/AABEIAIcBdAMBIgACEQEDEQH/xAAcAAEAAgMBAQEAAAAAAAAAAAAABgcEBQgDAgH/xABOEAACAQIDBAUIBAoIBQQDAAABAgMAEQQFIQYHEjETQVFhcRQiMjNygZGxCCNCoTQ1UmJ0grKzwdEVF3OSk8LD4UNEVKLSJDZTYyZkg//EABsBAQACAwEBAAAAAAAAAAAAAAABBAIDBQYH/8QAOhEAAgIBAQQFCgUCBwAAAAAAAAECAxEEBRIhMTNBYXGxMjRRcoGRocHR8AYTFCJCNeEVQ1Jic4KS/9oADAMBAAIRAxEAPwC8aUpQClKUApSlAKUpQClK1W0TlY1Kkg8Y1Bt1GtGpvVFUrGs4M64b8lH0nvjsVInoRFh23/yjWtFiM3mbTi4e4C3+9fWHzuVeZDDvGvxFZwzWGTSVLeIv941rzl2rhq/I1Dh2Pgvevnk6MKnVzrz2r6M0fTNe/E1+25v8azMPm8y6cXF3EX/3raf0VBbpLngtf0tPjz++vM5rDHpEl/AW+861XhordM96y9QXY22+3HWZu6NixGGTNwOKkf04io7b/wCU61nVFsRncrciFHcNfia2WRSFonJJJ4jqTf7IrsaLaddk1TFuTw/3PC5dxUu00ox33hdiNjiZGUXVOM9lwPnWixmbzA24ej92vxOlYeGzOVOTEjsbX51sYs+BFpU07tR8DVKzadeqWI2ut9yx71x+JvjppVc4qRp5sS7+kzHxP8K9YcxlTk58DqPvrcpgsPNqmh6+HT7jXy0mGgNgOJh3XN/E6Cqa0F0H+a70ov8AlvPj3ek2/nwf7VBt+jAwGZzP/wALiHaPN+elblT7qj2Iz9j6Che86n+VfOUYp3nXjYnQ+HLs5V09LtSuE40qbsbaWWkl9StZppNOeFHH33EkpSlegKApSlAKUpQClKUApSlAKUpQClKUApSlAKUpQClKUApSlAKUpQClKUApSlAKUpQClKUApSlAK1G0vq19sfJq29ajaX1S+2Pk1UNqeaWdxv03SxI3SlK8Ad4kX/Jfq/xqO1I/+T/V/jUcrr7W/wAn/jiVNL/P1mKkWz/qX9pv2RUdqR7O+pf2j+ytNiedexjW9F7URwUoKVxy2bvZj0n8B/GtZmHrZPbb51s9mOb+C/xrWZh62T22+ddjUf02n1peLKlfnE+5GPWxyH1y+DfKtdWxyH1y+DfKqeg86r9ZeJuv6OXcyVUpSvoZ58UpSgFKUoBSlKAUpSgFKUoBSlKAUpSgFKUoBSlKAUpSgFKUoBSlKAUr5kkCi7EAdpNq1+IzuJeRLHuH8TWi7U00rNkkjOFc5+SsmypUbnz9z6KhfHU16YfaA/bQHvX+R/nVBbb0blu73tw8fX4Fh6K3GcEgpWDh82if7Vj2Np/tWaDeujVdXas1yT7itKEo8JLB+0pWLiMxjT0nF+wan4CsrLYVrM2ku0Ri5PCWTKrWZ/CzxgKCSGBsOyxrGxG0I+wnvb+QrFjz6QHUKR2Wt8DXG1e1NFZB0uTw+tLl99hbq010Wp45GrYWNjoe+vypCM2hkFpUt4i4+I1r8bKIpNYnt4HiHw51wnsv8zjp7FPs5P3Mvfqd3pIteB9n8D/U/jUcqXDBHoOiJF7Wv7688NksS8wWP53L4cq6ms2XfqHVu8EoJPPpK1OphWpZ62yMxQsxsqk+AqS5LhWjjIYWJYm1x2AdXhWwRQBYAAdgr6q5oNjw0s/zHLL9yNN+rdi3cYRDMRgZE9JDbt5j4isep3WJicujf0lF+0aH7qoX/h3rpn7H9V9DfDaH+te41WzHN/Bf41rMw9bJ7bfOpLl+WiEsQxIa2h5i1+uvH+hELszkm5JtyGv31NmzNRPSVUpcU3njw5siOprVsp9TSIyBfQc63GR4GQSB2UhbHnpz7udb2DDInoqB4D+Netb9HsJVTjZZPLTzhcvv3GF2u3k4xXMUpSvQFAUpSgFKUoBSlKAUpSgFKUoBSlKAUpSgFKUoBSlKAUpSgFKUoBSlKA0aZ2ji0qfJh8DX7/R+Hl9W1j2A/wCU61H6V4ZbVlNY1EFNdvB+9fQ7f6VLjW3HwNriMikX0bMPgfgf516YfIGPpsF7hqf5V6bO4hmZlZiQFuATfrrBzfEOZHUseEGwF9PhViVehhRHU7jabxu54ZXbzNale5uveXDrwbHosLDzIZu/zj8BpXrhM4DyKiJZTfU9wJ5Co1Wdkfr0/W/ZNY6badjuhXVFQi5JPC6s9bJs00dyUpNt4fM3mZZn0LKCtwRfnrWL0uFm5gK3f5p+I0rx2m9NPA/OtLW7aG0rK9TOuSUorHBrsRhRp4yrUk2n2G8nyDrjcEdjfzH8qxY8jlJsQFHaT8rVgw4hk9FiPA/wqR5/OyxqVJBLWNvA1rqr0WornduOO5jKT4PPeZSldXJQ3k89Zjrk8UYvK9/fwj+dfpzWGPSJL+AsPida0DMSbnU99flV/wDE1Xw09ah28372bP0290km/giaYKfjRWItcXtXvWHlHqU8KzK9np5OVUJPm0vA49iSm0vSfhNVrtPviw0DNHhYziXXQsGCRX7nsS3uFu+vvfpnrYfArEhK+UvwM3LzFHEy3/O80d4LVSGzuUvjcRFh4SOOVrAnkAAWZjbqCgnvtbrrcYlhNvuxd9MNhwOy8hPxuPlW/wBnt9UMjBMZCYLm3SI3Gg72FgyjwDe6vibcdB0R4MVN01tCyx9HfvQLxWv+dVLYmBo3eNxZ0ZkYdjKSrD4g0B2BHIGAZSCpAIINwQdQQRzFRLb7buPKzCHheUzcZHCwAAThvcn2h99ajcVmTS5c0bEnoJmjW/5BCyAeALMAOoAVHPpD+swPs4j5w0BJ9kd6cWOxHQdA8V0d+NnUqAgub8raX17q02fb7I0kK4TD9MgNukdygbvVQpJHebeFU3gpZAxWK/FKDDZebCSylB7XL31Lc23W5hh8O2IdYmVF4nRHLSKo1JtwgGwuTYnlpegLD2S3wxYmVYcVD5OznhRw/FGSeQYlVK3OgOo7xUk2328w+WgCTikmYXWJLXty4mJ0Vb6X5mxsDY25jIvUqyTZvH5zI8qEOV4VeWViq3VQFW4BJbhA5DrueeoYJlHvzk4vOwScF9bTnit4mOxPwqzdkNrMPmMRkgJBWweNrB0J5XAJ0OtiLg2PWCBzZtLs7PgJuhxKgNYMpU3VlOl1Nh1gixAOnLlUk3LY4x5rGgJtMkkbDqNlMo+BT7z20B0bUH2x3nYXAOYgGnxC80QgBT2O50B7hcjsrabxM8bBZdiJ00cKFQ/ktIwjDfqlr+6uXoryMAvnu7ADW5ZmNhqeZJPX1mhBaU2+/FE+ZhYFHYzOx+I4flWwyfffdgMVhbL+XC9yP/5sBp4NfuNe+W7kIuiHlGJl6YjXoggQHs85SWt23F+wVVW1ORPgcVLhnIYoRZgLBlYBla3VodR1EHnQk6lynM4sTEs0DiSJxdWHwIIOoINwQdQRasLa/aBcBhJMSyFwhQcIIBJdlQanlqaq76PuZMJMThyTwFVmUdQYHgcjxBT+7Vmbc7PnMMFJhlcRs5QhivEAUdX1Fxztb30IK/8A68k/6J/8Zf8Awp/Xkn/RP/jL/wCFa3+o7Ef9ZD/hP/5VBdsdnRl8/QGdJpAoL8ClQl9VU3J1I1t1AjtoSWZ/Xkn/AET/AOMv/hVo5JmIxOHhnUFVmjSQA8wHUNY28a5QyrLpMTNHBCvFLI3Co6u0knqAFyT1AGupcHGmX4BFdrx4WABm7REmpt325UB4bWbXYbLow2Ic8TX4I1F5HtzsvZ3kgC/Oq0xW/J+I9Fgl4erjmPF7wqWHxNVntDnUuNxEmImPnudBfRFHooO5R8Tc8yanmwu6jy3DLiMRM8SyaxqgW/D1Mxa4seYAHKxvrYASfZ7fTh5WCYuFsPfTjDdJGPaNgy+NiB1kVaEUgZQykMrAEEG4IOoII5iuWdttl3y3FGB241Kh43AtxKSRqOogggi/YeurB3E7UtxNgJWJXhMkF+qx8+Md2vEB1WfuoCwtu9r0yyFJXjaTpJOjCqQNeFmuSe4VG9mt7cWMxUWGGGkQykqGLqQCFLajTsrE+kH+CYb9I/05KpTAY54JBLG3C6huFvyeJWQkd4BNu+gLx2t3wQ4aVocLF5QyEq7l+CMEcwpCsWsdDyHea1+S77kZwuLwxjQn1kbl+HvKFQbeFz3VDcDupzCTDCdUjW68SxM5EpFrjTh4QSOQLDvtUJI7QQesHQjxFAdhYedZFV0YMjAMrA3BBFwQesEV6VXm4vMDLlpRiT0Ezxi/5JCyj3DjIHhVh0IFKUoCCUpSvmJ6U3GzPpt7P8awc09dJ7RrO2Z9NvZ/jWDmnrpPaNde7+m1es/mVIecS7kYtZ2R+vT9b9k1g1nZH69P1v2TVHRec1+tHxRuu6OXc/AzNpvTTwPzrS1utp/STwPzrS1Y2v55Z7PBGGl6GINSPaT1S+0PkajhqR7SeqX2h8jW7Qea6nuj4swv6Wv2kcpSlcgtkwyn1KezWXWJlXqU9kVl19H0vQQ9VeB523y5d7PmRQRZgCO/lVcZzvHyrBykwxLNOLqWgjSw7R0psCNPsk8qwN++0jxRx4OIlemBeUg6mMHhCeDG9+0JbkTVR7NZM2MxUOGQhTK1uIjRVALM1uuyg6dZsNK3mJZWK35SXPR4JAOovOSfgIx86qvMcWZppZSADLI8hA5Auxcgd1zXRuVbsctgQKcOszdbzeeSe2x80e4CueM/RVxeJVAFRZ5lVRyCrIwUDuAAoC4vo9/guK/tx+7StZ9If1mB9nEfOGtn9Hv8FxX9uP3aVrPpD+swPs4j5w0HWQndfEGzbBg8ukZvesbuPvAPurprEoGRgeRUg+BFc07qfxvg/ak/cy10xL6J8DQM44g9FfAfKukNykQGUwkc2ecnxErr8lHwrm+D0V8B8q6U3MfifD+1P+/loGQn6Qw+uwR6+Cf5xf71E90n43wnjL+5kqW/SG9bgvYn+cVRLdJ+N8J4y/uZKA6XIqDbV7Y5VgpLSJHLiUN+CKJGdSNRdjYIeR1INe+9jaR8DgS0R4ZpmEMbfk3BZm8QqtbvIrm6KNnYKt2d2AGupZjYanrJPPvoC38ZvzN/qcFp2yTWP91UPzqttrdoHx+JbESIqMyqvCpJHmiw1NXfs1unwMEa+URjEzWHGzk8F+sLHe1vEE99VNvWy+HD5lJFBGkcapH5iABQSoJ0HbzoDd7g/wAYy/or/vIav2qC3B/jGX9Ff95DV7Y3FpDG8srBI0UszHkABcmhDNBvA2rXLsK0mhme6QoetyOZ/NXmfhzIrmLFYhpGaSRizuSzs3Mk6kmt7tztQ+Y4ppmuIx5kKH7KDtH5Tcz7hyArfbotklxmI6ee3k8DCykj6yTQhbdarox7bqNbmhJP9zexfksPlc62xE6+aCNY4zqBryZtCeyyjqN9jvoxRjymYA2LtEnuLqWHvUEe+pxUD32wlsqlI+xJCx8ONU/zUIOc5GsCewGuusiw4jw0CDkkUajwCgVyJKLgjuNdeZHMHw0Djk0UbD3qDQllSfSGg8/BP2rOp9xiI/zVX2weM6HMsG4/+eNPdKeiP3OasX6Q8ovgl6/r2+HRD+P3VWuxmHMmYYNRz8ohPuRw7fcDQFtfSD/BMN+kf6clU7s5hhLjMLGwur4iFGHaGkUEe8Xq4vpB/gmG/SP9OSql2N/GGC/SsP8AvFoEdXVyZtUoGOxgHIYrEgf4r11nXJ21v4fjf0vE/vXoEW79Hw/+kxP6R/px1alVV9Hv8ExX6R/ppVq0IFKUoDCxGVRPzWx7V0/2rWYjZ8j0GB7m0+8VIKVQv2ZpbvKhx9K4P77zfDU2Q5M0eRYR45G41I833c+0Vi4rLZJJXKrpxHU6D/f3VJqxJMbHcoX4WGnZ8CdKq27M08aI0zn+1Ntck23ngbY6mxzc0uODWw5CoF5H+Gg+Jr1GLw0PoAE/mi5/vH+deWNyV21EnF7f8/8AatTiMDInpKQO3mPiK5l07NH0WnUf9z/d8er3lmCjd5Vmezkbv+k4JdJFt7Q+RHKvh8ljcXie3v4h/P760kGGd/QUnwGnxraYTI5L3LcHhqfurGm+7WdLQp9vkv8A9ciZwhT5M93s5/AxcTk8qdXEO1dfu51uM+hZ41Cgk8Q5eBr28rjiFmlLHvsT9w+dZ1dTT7N06hZXCXlJZWU2uf3xKtmoszGUlyzjtI3h8hc+mQo+J/lWzw+TRLzHEfzv5cq2NKsUbJ0tPKOX6Xx/t8DXPVWz68dx+KoAsNBX7SldIrlEb/8ACsMbBIfReDhB743Yt9zrUJ2MzsYHGwYkqWWNjxAcyrKUa1+sBrjttbSukNsdlocxw5hmupB4o3W3Ejcri/MEXBHWD1GxFNY7c1mCMRG2HlTqbjZD71Km3uJoSTfaLfBg0gY4NmlxDAhAYpFVCftOXUXA7FvfuGtUJe/MknrJNyT1kntq1tn9yk7ODjZo0jB1SElnYdnGwAXxs3uqUbebrYsTFF5EI4ZoV4FU3COnOzMATxAkkNre5vzuAIZuP2lGHxLYR/QxJBQ9kig6HuZRz6ig7dNl9If1mB9nEfOGptu+3fw5avG1pcUws0ltFB5rGDyXtPNvCwGDvW2GnzM4dsO8SmHpQwkLC4fgIIKq3Lh5W66AqXdT+N8H7Un7mWumJfRPgaqHYbdZi8HjoMTNJhzHEXJCNIWPEjIBZo1H2r3v1VcDi4I7aEHG0Hor4D5V0puY/E+H9qf9/LVbLuTx40EuEIGgPHKLgd3RaVb2wGRPgcBDhpWVpE6QsUvw3eRpLAkAm3Fa9hyoSVr9Ib1uC9if5xVEt0n43wnjL+5kq1d6uwuIzNsO2HeJTEJFYSFhfj4CCCqt+T99aPYPdbi8HjocTNJhzHFxkhGkZiWRowLMij7V736qAzfpA4Zjg8PIBdUns3dxowBPvAH6wqj8LOY3SRbcSOrrfldCGF/eBXW2cZXFioXgmXijkHCw+8EHqINiD1ECqSzncti0c+TSxSx304yUcDqBAUqT3gi/YKAmx3xZf0HSXl6Xhv0HRvxcX5PHbg59fFVE55mr4vES4iW3SStxEDkByVR3BQF91T7Kty+Ndh08sESdZUtI/uXhUe+/xqe5rurwj4EYWEdHIh40mOrl7WJci1wwsCBYCwsBYUBTm7raQZfjkmcXiZTFJbmEcqeIDuZVNuwGrQ3/AGNdcHBGpsks3nj8oIpYA93FwnxUV67u91q4RhPjOCXEA+Yq3McfY2oHE/eRYdWutSPb3Yxc0SFGlaIRScZKqCWBUqQLnQ6jXXlyNAcxV8MinmAfhXTeU7tctw4FsMkrflTfWEnts3mj3AVuJNmcEw4ThMMR2GGO37NBk5jyfaTF4Ug4fESx2+yGJT3xtdT8K6GySU5tlA6cBWxMTo/DyBuycQB5agNasHPN0+Xzg9HGcO/U0JsP8M3W3gAe+pHsnkgwOEiwwfpOjBHHbhuWYsTw3NhcnS5oDlfH4KSCV4ZV4ZI2KOO8dnceYPWCD11b27nehhoMGmHxrOjwjgRhG7hkHoDzASCo83XTQG+pAlu327uHMrSBuhxKiwkAuGA5K63FwOoggjvGlVTit0OZIxCpDIOpllAHwcKaA1m8fav+ksX0iArDGvRxBrXIvdmI6ix6uxV671JtxezjS4lsY6/VQArGT9qVxY29lC1+9x2V67O7lp3YNjZUjjB1SI8Tt3cRAVfEcXu51dGWZfHh4khhQJEgsqjq/mSdSTqSSaArX6Qf4Jhv0j/Tkqpdjfxhgv0rD/vFq+t6WyU2ZYeKOB41eOXpPrCwUjhZDqqk317Kguzu6HGwYvDzSS4bgimjkbheQsQjB7AGMC5tbn10Bd1cnbW/h+N/S8T+9eusapDaDdBjZsViJY5cNwSzSyrxPIGAkYvYgRkXF7c+qgRuvo9/gmK/SP8ATSrVqF7rdkZstw8sc7xs8kvH9WWKgcKqNWUG+h6qmlCBSlKAUpSgFRHOfXP4j5CpdURzn1z+I+QrgfiHzePrfJl/Z/SPu+Z4QYl09BiPfp8OVbjLM4dnVGAN9L8jWhrMyj1yeP8AA15/Qaq6u6EYyeG0sdXP0F++qEoNtccM3Ob5m0RCqo1F7nxI5e6tHiMdI/pObdg0HwFZ20vrV9gfM1qK37V1Vz1E6957qfLqNelqgq1LHE/UGo8anVQZOY8RU5rpfhzlZ/1+ZX2j/H2ilKV6Y5opSlAKVDt6e0GJwODE+FCcXSorl1LAKwYXABGvFwD317bs9pnzDBCaXg6ZXeOTgBC3FiuhJtdGQ8+ZNASulVCm9Gc5x5N9V5H5QcP6J4736INx8X/yd1rfGp1vD2ibAYGSeMKZbqkYbUcTkDUAi9hxNb82gJJSqvy7eVJFlAxmLVHnklkjgRAVD8JtdtTYKQ9z3AczUNwOb5/mXHNh3lMYJH1fRRRgj7K8ZBa3i3eaA6CqnN9m1GLwmJhTDTvEphLkLw6txMLm4PUBXzu/3lYlcUMFmVyWbo1kZQkiSXsFkAABBNgDa4JHMG41f0gRfGQD/wDX/wA70JLwy2UvDGzasyIxPeQCaya5/G3WcYsf+gSRIYVCkQwrIfNA9N3RrsefCttDyPOpPu03oSYiZcLjuHpH0jlUcPEw+w6jQMdbEWF9LXtcQWzSvx2ABJNgNSTVIZ7vdxeImMeWReZchD0TSTSW+0EHIddrE2525AC8KVQ2D3q5nhJQuOh4l5skkJhlt2qbAfFSD2jnVzQ5/A2EGM6QDD9H0vGepQLm47RytzuLUBs6VReZb1cwxc5jy2EquvCFi6WYgfabmqjl1WF+Zr3yDezi8PP0OaR+ZcBm6Mxyx3+0ycmXr0ANtRfkQLtpUE3obbS5dHh2w6xOZmbV+IrwqAdArC97jW/VUDzzfRiW6MYaOKLzV4y4LkyEecEFwAoNwL3Jt1UBe9Kp7a/eNmOETBMscC+UYWOVuON79L/xFtxjhAummp86rSyDM1xWGhxC6CWNXt2cQuR7jce6gM+qf2uzbOVzcR4dZug44+iVY7wsll4y78JHPjuSQQBpbQnO2x3iYmHNI8FhEhYcUKPxqxYvKQbAqwsArLrY8zWLtXvFxmHzfySMQ9AsuHjIKEsRKIyx4uLQ+ebadQoC3KVDN4+3aZZGqqokxMgJRCfNAGhd7a2voBzJvysSKu/rPzgL05A6G9rnDN0N72t0njp6dAdCUqK7vttI8zhLBeCaOwljve1+TKetWsbd4I6q0O8reaMA5w+GVJMQAC7PfgjBFwCAQWYjW1xYEHuoCyKVQT7ws7gCzzRt0LEW6XClY9eQ4gFIv1XOvVerY2E2vjzOAyIOCRCFljJvwk6gg9anWx7iOYNASWlVBt3vXljxDYXL0UlG6NpGUuWcGxWNAeo6XN7kEW5E6D+svOMIynFRHhY6LPhmi4ushWAXX427KAv6lQp9sXxOVvj8CY1MKSvLHMjPYxIXaPzHWxOhDa6MDbWvLMdpsZhWwfTeTyJMWeYpFInBEDAl1DStqrSlmJ0KjkLagTqlUltZvgxeGxLpHHh+hJYxF0kLMis0fESJAPOZGI05EUoTgu2lKUIFRHOfXP4j5CpdWqx+SiRiwYhj2i47K5O2dLbqKVGtZaefgy3o7Y1zbl6CM1mZR65PH+Br7xGUSp9niHauv3c6+cpFp0B53/ga8pTRZVqa1ZFr90efedSc4yrk4vPBmVtL61fYHzNaitttL61fYHzNYmHy2V+SkDtOg++tu0Kp2a2yME289RhRJRpi28GMnMeIqc1o8Ns/bV39y/zP8q3ld/Ymju08Zu1YzjHsyUNbdCxrdfIUpSu6UhSlKA0G3uV+VZfioQLs0bMg/PT6xP8AuVaqbcrtGMPHjwx81IfKlH9mCH+IMQq+K5T2hw7YLGYuBDwgNJFYdcTkOo968FCTU/WW6XXi4jZ//sFnOvbqD76tHfXtIuIwuXhPRlTys910Cp+1L/drBk2a/wDxpZ+Hz/KPKT7JPk/w4OFvdUW2ZgfG43BQOeIBo4gP/qjZpmX4GSgNhvHhaA4LCH/l8HHcdXSSlmlPvIX4VLtn97uGwmGhw6YSW0SKlw6akDzm8S1z761e/wAy9lx0cv2ZoAoP50bMG+5k+NWlsngMBi8HBOmFwp40Xi+piJDAWdT5vMNcHwoChdv9o48fiziYY2hJjQG5HFxpxefdfzeAdvmVJN9uK6SbByn7eDR/7zM1THazarKcBivJ2wEUpVQZDFDAeAtqFsbXa1jbsYdukW3/AK/+sgA0Hk/+d6At7YjKkwuBw8SAaRqzEC3E7AM7e9iTVFb2cL5Hm0kkPmk9HiltyD3uT75ELeLGr62Rx6z4LDSpyeGM+BCgMp7wwIPeKorfHN5VmzxRasEiww73JJt8ZAPEGgL6ziFsRg5kjNmlgdUPYXQhfvIrnfdxtWuV4l3mhdgyGJgLCRCGBOjW6xYqSOQ7LV0ZjcZFhMOZJW4YoUuzWJsALcgLnwFQeHKsnz4yTRo3SoQHdeKJzceazLya4BALAnzSOqhBiZxtNkucpHDiJnhZXDIXHRsDyK9IQyWI0Iv2dYBrA3uwR4DK8NgsMCsLykkFixKreU3JOt5Cje6tFvF3YLl+HOJgnZ41ZVZJAvF55CgqygA6kaEciTfSx0GNxMk+TQFrsuFxbwKTrZJI1kUX7AQVHYCooSSPdhttgctw7iVJjiJXLOyIpHCNEUEsDYC5t2u1YW9Xa3B5l0D4dJRNGWVi6qoKML2uGNyGGntNUp3T7MZfjcArzYeOSdHkSQktf0iyXsfyGT4Vtdq8kyPLkRsThVHSMVVVDsxsLk24uQ0ue8dtAVvtRjjNk2VFucbYiL3RkIv/AGhasjcns3HDg1xTKDPPxHiIF1jBKqqnqBtxHt4u4VEd6/kpwGXNgVC4ZmnZAFI58PFcNrfive9Wdux/FWD/ALIfM0BoN+uU9LgFmA87DyKx7eCT6tvdcoT7NeO4zOg2AkidgPJnY6nlHJeQE93F0o/VqwM7y5cTh5oH9GWN4z3cQIv7ufurmHI86lwS42Eghp4XwzgfZcNwk+4dKPFhQEt3WxnMM6kxbg8KmXEa9Rc8ESnwVjb+zrD3gf8AuFv0jB/swVO9wmU9Hg5cQR508lgfzIrqP+8y1BN4H/uFv0jB/swUB8bbXx2fNExJVsRDhhb7KAqr295kb310HLl8TQmAovQlOjKW83gtw8Nuy2lc9bSyeR7QNI/mqmLilJPLgco7H+6W+BroySUKpZiAoBJJ5ADUn4UIKr3bbB4zLMXLNM8Rw/QunmsxZ7MrKxUqANFPXpxEddVds9nMTZgmMxwZ4zI07qoDEsbsgsSNA5U+C2q3tid5DZriZMN5N0aGKR1fpOIgAqo4l4QATxDkedVZu1y+Bsxjw2NjDKRJCVa9hKo0uQRrdWXxYUJLNzPezlmIhkhljxDRyKyMDGnJhb8uoVuLxzR5l0d/NmhdSO1ks6n3AP8A3jVsSbu8rUFmwkQABJJL2AGpJ86tJsHj8kkxDHAwiOdI3fiZHH1YIVmUtcDmOw2PLnQFV4HHtlebtJNFxtDNLxLyYh+IBlJ6yrBh2g9V7izcw3gZRmcDYbFNLCslvTQgqw1DCReNVIPWTb3GsryrJs/lMfCZJo04lk4ZInKXseFtCwBI806ede1RvbLdDFh8PNiMNPJ9UjSGOXhIKoCxAZQpBsDa9/dzoCwtm9ksFDgpIMPeTD4lW426Ti6QOvASHXTVfybVs8fs/BMFEiFgsUsAHEbdHKFVwbHW4VdeYtVX/R9zNz5ThiSY1CSoPySxZXt2A2U27bnrNXJQghuabsMtxBjMsLHookhS0kgskYso0bXx50qZUoBSlKAUpSgFfDRKSCQLjkbaj30pUNJ8wngGJeLisOLle2tfdKUSS5DIpSlSBSlKAUpSgFUtvb2FxeIx3T4SESLLGgbz41tIl1ueNhoU6PUX9E0pQFmnZ1f6O8h04fJugv8AqcF/jrVZ7odh8Xh8aZ8XD0axxMq+fG13cgacDHQLx87ekK/aUBY22+ykeZYYwueB1PHHIBco9rXt1qQSCOsHqIBFNjYXOsCzLhi/C+haDEqit1XKs6m9ra2uO2lKAkuwO6iRJ1xOYFSyNxrEG4yXvxBpH5Gx1sL3NiT1HM3pbF4nH4/CmJfqSgjkk4kHAA5Zjwk3PmnSwOo6qUoCGzZXnOUM0EErCJyeEo0RRr6XVZLlCeu1tes86km67dxMk643HCxUl44ywdmc/wDEdgSOskC5JJubW1UoSWxmeATEQyQyi8cqMjDuYWOvUe+qAzjZLMsmlabDSHo9QJkZBdeYEkT8z3WYdfgpQgxFxGbZ2ViMhmVTexMMaKbW4mChSba9THXQVcOT7voYsrbASHi6W7ySAWPSGxDqD+Twpa/5Av11+UoCoMwyrMsimZ0k4A3miWMoUkF9LxvfUd66XNj1nJybZnMc8mWbESkxaBpmKaLz4Y4ktYn2QOs35FShJLd8uzxXC4GLDR/VQFowOIaDhULfiIuTwnWp3u8wrxZbhEkHC4iW4uDa+vMacjSlCCRVQO8nYPFHMJpMND0kUxEgs8a2ZhZwQ7g+mGN/zq/aUBdWzOVDCYSDDj/hRqpPawHnH3tc++qo2y2Kxs2d+URQ8UDTYZ+PpIxZYxGHurMG04G5A9VKUBIt7OwDY4LiMNbymNeFkJAEiC5ADHQMCTa+hvYkaVVZzPNZU/o7pZWWwToeKK9hpwmXmV6rF7W05V+UoSXJut2HOWxO8xBxM1uO2oRV9FAevUkk9Z8BUU3pbtpWmfG4IA8R45YwwVg41MiMSBqdSLg31F76flKEEKO0GbY8HBdPJKD5pjvCpYcrNJZSw7bsb9d6t/dfsH/R0bvMVbEygBuHVUUa8AJ566k9dgOq5UoSV/tbu7xeXznE5eT0IYshR1SSK/2TxEcSjkLXuNCOs6NtoM2zMHC9M8wOjRgQR8Vj9pgEuO69jav2lAXBuu2JOWwuZSrYibhL8OqqFvwoD12uxJ7T3CptSlCBSlK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scienceclouds.org/wp-content/uploads/2013/04/AWS_LOGO_CMYK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0131" y="1705484"/>
            <a:ext cx="1971216" cy="71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975" y="990600"/>
            <a:ext cx="807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Network operators update configurations manually.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9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56" y="-6805"/>
            <a:ext cx="8912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Network</a:t>
            </a:r>
            <a:r>
              <a:rPr lang="sk-SK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Update – </a:t>
            </a:r>
            <a:r>
              <a:rPr lang="sk-SK" sz="4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Correctness</a:t>
            </a:r>
            <a:endParaRPr lang="sk-SK" sz="4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912" y="3619678"/>
            <a:ext cx="8534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Per-packet consistency (</a:t>
            </a:r>
            <a:r>
              <a:rPr lang="en-US" i="1" dirty="0" err="1" smtClean="0"/>
              <a:t>Reitblatt</a:t>
            </a:r>
            <a:r>
              <a:rPr lang="en-US" i="1" dirty="0" smtClean="0"/>
              <a:t> et al, 2012)</a:t>
            </a:r>
            <a:r>
              <a:rPr lang="en-US" b="1" dirty="0" smtClean="0"/>
              <a:t>: </a:t>
            </a:r>
          </a:p>
          <a:p>
            <a:r>
              <a:rPr lang="en-US" b="1" dirty="0" smtClean="0"/>
              <a:t>Each packet </a:t>
            </a:r>
            <a:r>
              <a:rPr lang="en-US" dirty="0" smtClean="0"/>
              <a:t>(even those that are in the network during the update), </a:t>
            </a:r>
          </a:p>
          <a:p>
            <a:r>
              <a:rPr lang="en-US" b="1" dirty="0"/>
              <a:t>	</a:t>
            </a:r>
            <a:r>
              <a:rPr lang="en-US" b="1" dirty="0" smtClean="0"/>
              <a:t>takes either the </a:t>
            </a:r>
            <a:r>
              <a:rPr lang="en-US" b="1" dirty="0" smtClean="0">
                <a:solidFill>
                  <a:srgbClr val="FF0000"/>
                </a:solidFill>
              </a:rPr>
              <a:t>red</a:t>
            </a:r>
            <a:r>
              <a:rPr lang="en-US" b="1" dirty="0" smtClean="0"/>
              <a:t> path or the </a:t>
            </a:r>
            <a:r>
              <a:rPr lang="en-US" b="1" dirty="0" smtClean="0">
                <a:solidFill>
                  <a:srgbClr val="0C38C0"/>
                </a:solidFill>
              </a:rPr>
              <a:t>blue</a:t>
            </a:r>
            <a:r>
              <a:rPr lang="en-US" b="1" dirty="0" smtClean="0"/>
              <a:t> path </a:t>
            </a:r>
            <a:r>
              <a:rPr lang="en-US" dirty="0" smtClean="0"/>
              <a:t>(but not a mixture of both)</a:t>
            </a:r>
            <a:endParaRPr lang="en-US" b="1" dirty="0" smtClean="0"/>
          </a:p>
          <a:p>
            <a:pPr marL="742950" lvl="1" indent="-285750">
              <a:buFont typeface="Wingdings" charset="2"/>
              <a:buChar char="q"/>
            </a:pPr>
            <a:r>
              <a:rPr lang="en-US" dirty="0" smtClean="0"/>
              <a:t>Simple, </a:t>
            </a:r>
            <a:r>
              <a:rPr lang="en-US" b="1" dirty="0" smtClean="0"/>
              <a:t>generic</a:t>
            </a:r>
            <a:r>
              <a:rPr lang="en-US" dirty="0" smtClean="0"/>
              <a:t>, specification</a:t>
            </a:r>
            <a:endParaRPr lang="en-US" dirty="0"/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990600"/>
            <a:ext cx="4229827" cy="24011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716" y="4820007"/>
            <a:ext cx="8534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r>
              <a:rPr lang="en-US" dirty="0" smtClean="0"/>
              <a:t>uestions:</a:t>
            </a:r>
          </a:p>
          <a:p>
            <a:r>
              <a:rPr lang="en-US" dirty="0"/>
              <a:t>	</a:t>
            </a:r>
            <a:r>
              <a:rPr lang="en-US" dirty="0" smtClean="0"/>
              <a:t>1) Can we implement per-packet consistency by updating the switches in </a:t>
            </a:r>
          </a:p>
          <a:p>
            <a:r>
              <a:rPr lang="en-US" dirty="0"/>
              <a:t>	</a:t>
            </a:r>
            <a:r>
              <a:rPr lang="en-US" dirty="0" smtClean="0"/>
              <a:t>	the right order? </a:t>
            </a:r>
          </a:p>
          <a:p>
            <a:r>
              <a:rPr lang="en-US" dirty="0"/>
              <a:t>	</a:t>
            </a:r>
            <a:r>
              <a:rPr lang="en-US" dirty="0" smtClean="0"/>
              <a:t>2) If not, can we relax the specification reasonably.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Program Synthesis for Networks	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1. Synthesis of consistent updates</a:t>
            </a:r>
            <a:r>
              <a:rPr lang="en-US" sz="1400" b="0" i="0" dirty="0"/>
              <a:t>	</a:t>
            </a:r>
            <a:endParaRPr lang="en-US" sz="1400" b="0" i="0" dirty="0" smtClean="0"/>
          </a:p>
          <a:p>
            <a:pPr lvl="1">
              <a:buFont typeface="Wingdings" charset="2"/>
              <a:buChar char="q"/>
            </a:pPr>
            <a:r>
              <a:rPr lang="en-US" sz="1800" dirty="0" smtClean="0"/>
              <a:t>Single updates</a:t>
            </a:r>
          </a:p>
          <a:p>
            <a:pPr lvl="1">
              <a:buFont typeface="Wingdings" charset="2"/>
              <a:buChar char="q"/>
            </a:pPr>
            <a:r>
              <a:rPr lang="en-US" sz="1800" dirty="0" smtClean="0"/>
              <a:t>Synthesis from specifications.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400" b="1" dirty="0" smtClean="0"/>
              <a:t>2. Event-driven network programs</a:t>
            </a:r>
            <a:endParaRPr lang="en-US" sz="1800" dirty="0" smtClean="0"/>
          </a:p>
          <a:p>
            <a:pPr lvl="1">
              <a:buFont typeface="Wingdings" charset="2"/>
              <a:buChar char="q"/>
            </a:pPr>
            <a:r>
              <a:rPr lang="en-US" sz="1800" dirty="0" smtClean="0"/>
              <a:t>Multiple event-triggered updates</a:t>
            </a:r>
          </a:p>
          <a:p>
            <a:pPr lvl="1">
              <a:buFont typeface="Wingdings" charset="2"/>
              <a:buChar char="q"/>
            </a:pPr>
            <a:r>
              <a:rPr lang="en-US" sz="1800" dirty="0" smtClean="0"/>
              <a:t>Synthesis from scenarios</a:t>
            </a:r>
            <a:r>
              <a:rPr lang="en-US" sz="1800" dirty="0" smtClean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2050" name="Picture 2" descr="social_network_abstra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354" y="325834"/>
            <a:ext cx="1387475" cy="104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11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7355" y="1524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Software is eating the world </a:t>
            </a:r>
            <a:r>
              <a:rPr lang="is-I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…</a:t>
            </a:r>
            <a:endParaRPr lang="en-US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1143000"/>
            <a:ext cx="46101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3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5084" y="1600200"/>
            <a:ext cx="1674317" cy="2232423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jnfoster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1600200"/>
            <a:ext cx="1818674" cy="2232423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hossein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1600200"/>
            <a:ext cx="1726530" cy="2232423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3412971" y="3920295"/>
            <a:ext cx="2441374" cy="851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600">
                <a:latin typeface="+mn-lt"/>
                <a:ea typeface="+mn-ea"/>
                <a:cs typeface="+mn-cs"/>
                <a:sym typeface="Myriad Pro Light"/>
              </a:defRPr>
            </a:lvl1pPr>
          </a:lstStyle>
          <a:p>
            <a:pPr lvl="0">
              <a:defRPr sz="1800"/>
            </a:pPr>
            <a:r>
              <a:rPr sz="253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Hossein </a:t>
            </a:r>
            <a:r>
              <a:rPr sz="253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Hojjat</a:t>
            </a:r>
            <a:endParaRPr lang="en-US" sz="253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>
              <a:defRPr sz="1800"/>
            </a:pPr>
            <a:r>
              <a:rPr lang="en-US" sz="253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Cornell</a:t>
            </a:r>
            <a:endParaRPr sz="253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74805" y="3920296"/>
            <a:ext cx="2814874" cy="851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600">
                <a:latin typeface="+mn-lt"/>
                <a:ea typeface="+mn-ea"/>
                <a:cs typeface="+mn-cs"/>
                <a:sym typeface="Myriad Pro Light"/>
              </a:defRPr>
            </a:lvl1pPr>
          </a:lstStyle>
          <a:p>
            <a:pPr lvl="0" algn="ctr">
              <a:defRPr sz="1800"/>
            </a:pPr>
            <a:r>
              <a:rPr sz="253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Jedidiah </a:t>
            </a:r>
            <a:r>
              <a:rPr sz="253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McClurg</a:t>
            </a:r>
            <a:endParaRPr lang="en-US" sz="253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>
              <a:defRPr sz="1800"/>
            </a:pPr>
            <a:r>
              <a:rPr lang="en-US" sz="253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 Boulder</a:t>
            </a:r>
            <a:endParaRPr sz="253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6781578" y="3920295"/>
            <a:ext cx="1949316" cy="851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600">
                <a:latin typeface="+mn-lt"/>
                <a:ea typeface="+mn-ea"/>
                <a:cs typeface="+mn-cs"/>
                <a:sym typeface="Myriad Pro Light"/>
              </a:defRPr>
            </a:lvl1pPr>
          </a:lstStyle>
          <a:p>
            <a:pPr lvl="0">
              <a:defRPr sz="1800"/>
            </a:pPr>
            <a:r>
              <a:rPr sz="253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Nate </a:t>
            </a:r>
            <a:r>
              <a:rPr sz="253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Foster</a:t>
            </a:r>
            <a:endParaRPr lang="en-US" sz="253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>
              <a:defRPr sz="1800"/>
            </a:pPr>
            <a:r>
              <a:rPr lang="en-US" sz="253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Cornell</a:t>
            </a:r>
            <a:endParaRPr sz="253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Joint work: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5819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Program Synthesis for Networks	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1. Synthesis of consistent update programs</a:t>
            </a:r>
            <a:r>
              <a:rPr lang="en-US" sz="1400" b="0" i="0" dirty="0">
                <a:solidFill>
                  <a:srgbClr val="0070C0"/>
                </a:solidFill>
              </a:rPr>
              <a:t>	</a:t>
            </a:r>
            <a:endParaRPr lang="en-US" sz="1400" b="0" i="0" dirty="0" smtClean="0">
              <a:solidFill>
                <a:srgbClr val="0070C0"/>
              </a:solidFill>
            </a:endParaRPr>
          </a:p>
          <a:p>
            <a:pPr lvl="1">
              <a:buFont typeface="Wingdings" charset="2"/>
              <a:buChar char="q"/>
            </a:pPr>
            <a:r>
              <a:rPr lang="en-US" sz="1800" dirty="0" smtClean="0">
                <a:solidFill>
                  <a:srgbClr val="0070C0"/>
                </a:solidFill>
              </a:rPr>
              <a:t>Single updates</a:t>
            </a:r>
          </a:p>
          <a:p>
            <a:pPr lvl="1">
              <a:buFont typeface="Wingdings" charset="2"/>
              <a:buChar char="q"/>
            </a:pPr>
            <a:r>
              <a:rPr lang="en-US" sz="1800" dirty="0" smtClean="0">
                <a:solidFill>
                  <a:srgbClr val="0070C0"/>
                </a:solidFill>
              </a:rPr>
              <a:t>Synthesis from specifications.</a:t>
            </a:r>
          </a:p>
          <a:p>
            <a:pPr marL="0" indent="0">
              <a:buNone/>
            </a:pP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400" b="1" dirty="0" smtClean="0"/>
              <a:t>2. Event-driven network programs</a:t>
            </a:r>
            <a:endParaRPr lang="en-US" sz="1800" dirty="0" smtClean="0"/>
          </a:p>
          <a:p>
            <a:pPr lvl="1">
              <a:buFont typeface="Wingdings" charset="2"/>
              <a:buChar char="q"/>
            </a:pPr>
            <a:r>
              <a:rPr lang="en-US" sz="1800" dirty="0" smtClean="0"/>
              <a:t>Multiple event-triggered updates</a:t>
            </a:r>
          </a:p>
          <a:p>
            <a:pPr lvl="1">
              <a:buFont typeface="Wingdings" charset="2"/>
              <a:buChar char="q"/>
            </a:pPr>
            <a:r>
              <a:rPr lang="en-US" sz="1800" dirty="0" smtClean="0"/>
              <a:t>Synthesis from scenarios</a:t>
            </a:r>
            <a:r>
              <a:rPr lang="en-US" sz="1800" dirty="0" smtClean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2050" name="Picture 2" descr="social_network_abstra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354" y="325834"/>
            <a:ext cx="1387475" cy="104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19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75" y="5505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Synthesis of consistent update programs</a:t>
            </a:r>
            <a:br>
              <a:rPr lang="en-US" b="1" dirty="0"/>
            </a:br>
            <a:endParaRPr lang="en-US" dirty="0"/>
          </a:p>
        </p:txBody>
      </p:sp>
      <p:pic>
        <p:nvPicPr>
          <p:cNvPr id="2050" name="Picture 2" descr="social_network_abstrac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6937" y="1189129"/>
            <a:ext cx="1387475" cy="104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77873" y="2209366"/>
            <a:ext cx="769620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specifications</a:t>
            </a:r>
            <a:r>
              <a:rPr lang="en-US" sz="20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lvl="2"/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Synthesis algorithm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is incremental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verification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important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here?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Incremental LTL model checking on loop-free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models</a:t>
            </a:r>
          </a:p>
          <a:p>
            <a:pPr lvl="2"/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7952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75" y="5505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Synthesis of consistent update programs</a:t>
            </a:r>
            <a:br>
              <a:rPr lang="en-US" b="1" dirty="0"/>
            </a:br>
            <a:endParaRPr lang="en-US" dirty="0"/>
          </a:p>
        </p:txBody>
      </p:sp>
      <p:pic>
        <p:nvPicPr>
          <p:cNvPr id="2050" name="Picture 2" descr="social_network_abstrac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6937" y="1189129"/>
            <a:ext cx="1387475" cy="104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77873" y="2209366"/>
            <a:ext cx="769620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specifications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Synthesis algorithm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is incremental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verification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important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here?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Incremental LTL model checking on loop-free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models</a:t>
            </a:r>
          </a:p>
          <a:p>
            <a:pPr lvl="2"/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80000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56" y="-6805"/>
            <a:ext cx="8912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Network</a:t>
            </a:r>
            <a:r>
              <a:rPr lang="sk-SK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Update </a:t>
            </a:r>
            <a:r>
              <a:rPr lang="sk-SK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Implementation</a:t>
            </a:r>
            <a:r>
              <a:rPr lang="sk-SK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- 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Correct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8409" y="3976262"/>
            <a:ext cx="643242" cy="847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3334717"/>
            <a:ext cx="1041373" cy="3905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7195" y="4010509"/>
            <a:ext cx="643242" cy="8477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5609" y="3976260"/>
            <a:ext cx="643242" cy="8477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5081" y="3976258"/>
            <a:ext cx="643242" cy="8477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073" y="3334717"/>
            <a:ext cx="1041373" cy="3905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600" y="2420317"/>
            <a:ext cx="1041373" cy="3905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120" y="3352800"/>
            <a:ext cx="1041373" cy="39055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3352800"/>
            <a:ext cx="1041373" cy="3905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2420317"/>
            <a:ext cx="1041373" cy="39055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273" y="2413569"/>
            <a:ext cx="1041373" cy="39055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4187" y="2394614"/>
            <a:ext cx="1041373" cy="39055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3466" y="1145706"/>
            <a:ext cx="1041373" cy="39055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866" y="1145706"/>
            <a:ext cx="1041373" cy="390554"/>
          </a:xfrm>
          <a:prstGeom prst="rect">
            <a:avLst/>
          </a:prstGeom>
        </p:spPr>
      </p:pic>
      <p:cxnSp>
        <p:nvCxnSpPr>
          <p:cNvPr id="44" name="Straight Arrow Connector 43"/>
          <p:cNvCxnSpPr>
            <a:stCxn id="4" idx="0"/>
            <a:endCxn id="35" idx="2"/>
          </p:cNvCxnSpPr>
          <p:nvPr/>
        </p:nvCxnSpPr>
        <p:spPr>
          <a:xfrm flipV="1">
            <a:off x="1816087" y="2804123"/>
            <a:ext cx="1545873" cy="53059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7" idx="0"/>
            <a:endCxn id="29" idx="2"/>
          </p:cNvCxnSpPr>
          <p:nvPr/>
        </p:nvCxnSpPr>
        <p:spPr>
          <a:xfrm flipV="1">
            <a:off x="3346702" y="3725271"/>
            <a:ext cx="6058" cy="250987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0"/>
            <a:endCxn id="35" idx="2"/>
          </p:cNvCxnSpPr>
          <p:nvPr/>
        </p:nvCxnSpPr>
        <p:spPr>
          <a:xfrm flipV="1">
            <a:off x="3352760" y="2804123"/>
            <a:ext cx="9200" cy="53059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9" idx="0"/>
            <a:endCxn id="30" idx="2"/>
          </p:cNvCxnSpPr>
          <p:nvPr/>
        </p:nvCxnSpPr>
        <p:spPr>
          <a:xfrm flipH="1" flipV="1">
            <a:off x="1825287" y="2810871"/>
            <a:ext cx="1527473" cy="52384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5" idx="0"/>
            <a:endCxn id="40" idx="2"/>
          </p:cNvCxnSpPr>
          <p:nvPr/>
        </p:nvCxnSpPr>
        <p:spPr>
          <a:xfrm flipV="1">
            <a:off x="3361960" y="1536260"/>
            <a:ext cx="2082193" cy="87730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5" idx="0"/>
            <a:endCxn id="42" idx="2"/>
          </p:cNvCxnSpPr>
          <p:nvPr/>
        </p:nvCxnSpPr>
        <p:spPr>
          <a:xfrm flipV="1">
            <a:off x="3361960" y="1536260"/>
            <a:ext cx="329593" cy="87730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39" idx="0"/>
            <a:endCxn id="42" idx="2"/>
          </p:cNvCxnSpPr>
          <p:nvPr/>
        </p:nvCxnSpPr>
        <p:spPr>
          <a:xfrm flipH="1" flipV="1">
            <a:off x="3691553" y="1536260"/>
            <a:ext cx="3883321" cy="85835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39" idx="0"/>
            <a:endCxn id="40" idx="2"/>
          </p:cNvCxnSpPr>
          <p:nvPr/>
        </p:nvCxnSpPr>
        <p:spPr>
          <a:xfrm flipH="1" flipV="1">
            <a:off x="5444153" y="1536260"/>
            <a:ext cx="2130721" cy="85835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31" idx="0"/>
            <a:endCxn id="39" idx="2"/>
          </p:cNvCxnSpPr>
          <p:nvPr/>
        </p:nvCxnSpPr>
        <p:spPr>
          <a:xfrm flipH="1" flipV="1">
            <a:off x="7574874" y="2785168"/>
            <a:ext cx="1933" cy="5676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986042" y="4168075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</a:t>
            </a:r>
            <a:r>
              <a:rPr lang="en-US" sz="2200" baseline="-25000" dirty="0" smtClean="0"/>
              <a:t>1</a:t>
            </a:r>
            <a:endParaRPr lang="en-US" sz="2200" baseline="-25000" dirty="0"/>
          </a:p>
        </p:txBody>
      </p:sp>
      <p:sp>
        <p:nvSpPr>
          <p:cNvPr id="96" name="TextBox 95"/>
          <p:cNvSpPr txBox="1"/>
          <p:nvPr/>
        </p:nvSpPr>
        <p:spPr>
          <a:xfrm>
            <a:off x="2588217" y="4169287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</a:t>
            </a:r>
            <a:r>
              <a:rPr lang="en-US" sz="2200" baseline="-25000" dirty="0" smtClean="0"/>
              <a:t>2</a:t>
            </a:r>
            <a:endParaRPr lang="en-US" sz="2200" baseline="-25000" dirty="0"/>
          </a:p>
        </p:txBody>
      </p:sp>
      <p:sp>
        <p:nvSpPr>
          <p:cNvPr id="97" name="TextBox 96"/>
          <p:cNvSpPr txBox="1"/>
          <p:nvPr/>
        </p:nvSpPr>
        <p:spPr>
          <a:xfrm>
            <a:off x="970267" y="3281689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</a:t>
            </a:r>
            <a:r>
              <a:rPr lang="en-US" sz="2200" baseline="-25000" dirty="0" smtClean="0"/>
              <a:t>1</a:t>
            </a:r>
            <a:endParaRPr lang="en-US" sz="2200" baseline="-25000" dirty="0"/>
          </a:p>
        </p:txBody>
      </p:sp>
      <p:sp>
        <p:nvSpPr>
          <p:cNvPr id="98" name="TextBox 97"/>
          <p:cNvSpPr txBox="1"/>
          <p:nvPr/>
        </p:nvSpPr>
        <p:spPr>
          <a:xfrm>
            <a:off x="2507884" y="3281688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</a:t>
            </a:r>
            <a:r>
              <a:rPr lang="en-US" sz="2200" baseline="-25000" dirty="0"/>
              <a:t>2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360456" y="4168074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</a:t>
            </a:r>
            <a:r>
              <a:rPr lang="en-US" sz="2200" baseline="-25000" dirty="0"/>
              <a:t>3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6742709" y="3314550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</a:t>
            </a:r>
            <a:r>
              <a:rPr lang="en-US" sz="2200" baseline="-25000" dirty="0" smtClean="0"/>
              <a:t>4</a:t>
            </a:r>
            <a:endParaRPr lang="en-US" sz="2200" baseline="-25000" dirty="0"/>
          </a:p>
        </p:txBody>
      </p:sp>
      <p:sp>
        <p:nvSpPr>
          <p:cNvPr id="116" name="TextBox 115"/>
          <p:cNvSpPr txBox="1"/>
          <p:nvPr/>
        </p:nvSpPr>
        <p:spPr>
          <a:xfrm>
            <a:off x="950583" y="2366488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</a:t>
            </a:r>
            <a:r>
              <a:rPr lang="en-US" sz="2200" baseline="-25000" dirty="0" smtClean="0"/>
              <a:t>1</a:t>
            </a:r>
            <a:endParaRPr lang="en-US" sz="2200" baseline="-25000" dirty="0"/>
          </a:p>
        </p:txBody>
      </p:sp>
      <p:sp>
        <p:nvSpPr>
          <p:cNvPr id="117" name="TextBox 116"/>
          <p:cNvSpPr txBox="1"/>
          <p:nvPr/>
        </p:nvSpPr>
        <p:spPr>
          <a:xfrm>
            <a:off x="2523104" y="2399949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</a:t>
            </a:r>
            <a:r>
              <a:rPr lang="en-US" sz="2200" baseline="-25000" dirty="0" smtClean="0"/>
              <a:t>2</a:t>
            </a:r>
            <a:endParaRPr lang="en-US" sz="2200" baseline="-25000" dirty="0"/>
          </a:p>
        </p:txBody>
      </p:sp>
      <p:sp>
        <p:nvSpPr>
          <p:cNvPr id="118" name="TextBox 117"/>
          <p:cNvSpPr txBox="1"/>
          <p:nvPr/>
        </p:nvSpPr>
        <p:spPr>
          <a:xfrm>
            <a:off x="2802540" y="1095895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</a:t>
            </a:r>
            <a:r>
              <a:rPr lang="en-US" sz="2200" baseline="-25000" dirty="0"/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620720" y="1095895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</a:t>
            </a:r>
            <a:r>
              <a:rPr lang="en-US" sz="2200" baseline="-25000" dirty="0" smtClean="0"/>
              <a:t>2</a:t>
            </a:r>
            <a:endParaRPr lang="en-US" sz="2200" baseline="-25000" dirty="0"/>
          </a:p>
        </p:txBody>
      </p:sp>
      <p:sp>
        <p:nvSpPr>
          <p:cNvPr id="120" name="TextBox 119"/>
          <p:cNvSpPr txBox="1"/>
          <p:nvPr/>
        </p:nvSpPr>
        <p:spPr>
          <a:xfrm>
            <a:off x="5251124" y="3294384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</a:t>
            </a:r>
            <a:r>
              <a:rPr lang="en-US" sz="2200" baseline="-25000" dirty="0" smtClean="0"/>
              <a:t>3</a:t>
            </a:r>
            <a:endParaRPr lang="en-US" sz="2200" baseline="-25000" dirty="0"/>
          </a:p>
        </p:txBody>
      </p:sp>
      <p:sp>
        <p:nvSpPr>
          <p:cNvPr id="121" name="TextBox 120"/>
          <p:cNvSpPr txBox="1"/>
          <p:nvPr/>
        </p:nvSpPr>
        <p:spPr>
          <a:xfrm>
            <a:off x="5251124" y="2410427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</a:t>
            </a:r>
            <a:r>
              <a:rPr lang="en-US" sz="2200" baseline="-25000" dirty="0" smtClean="0"/>
              <a:t>3</a:t>
            </a:r>
            <a:endParaRPr lang="en-US" sz="2200" baseline="-25000" dirty="0"/>
          </a:p>
        </p:txBody>
      </p:sp>
      <p:sp>
        <p:nvSpPr>
          <p:cNvPr id="122" name="TextBox 121"/>
          <p:cNvSpPr txBox="1"/>
          <p:nvPr/>
        </p:nvSpPr>
        <p:spPr>
          <a:xfrm>
            <a:off x="6794004" y="4184676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</a:t>
            </a:r>
            <a:r>
              <a:rPr lang="en-US" sz="2200" baseline="-25000" dirty="0" smtClean="0"/>
              <a:t>4</a:t>
            </a:r>
            <a:endParaRPr lang="en-US" sz="2200" baseline="-25000" dirty="0"/>
          </a:p>
        </p:txBody>
      </p:sp>
      <p:sp>
        <p:nvSpPr>
          <p:cNvPr id="123" name="TextBox 122"/>
          <p:cNvSpPr txBox="1"/>
          <p:nvPr/>
        </p:nvSpPr>
        <p:spPr>
          <a:xfrm>
            <a:off x="6737024" y="2395560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</a:t>
            </a:r>
            <a:r>
              <a:rPr lang="en-US" sz="2200" baseline="-25000" dirty="0" smtClean="0"/>
              <a:t>4</a:t>
            </a:r>
            <a:endParaRPr lang="en-US" sz="2200" baseline="-25000" dirty="0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1680798" y="2819912"/>
            <a:ext cx="9200" cy="523846"/>
          </a:xfrm>
          <a:prstGeom prst="straightConnector1">
            <a:avLst/>
          </a:prstGeom>
          <a:ln w="69850">
            <a:solidFill>
              <a:srgbClr val="0C38C0"/>
            </a:solidFill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0" idx="0"/>
            <a:endCxn id="42" idx="2"/>
          </p:cNvCxnSpPr>
          <p:nvPr/>
        </p:nvCxnSpPr>
        <p:spPr>
          <a:xfrm flipV="1">
            <a:off x="1825287" y="1536260"/>
            <a:ext cx="1866266" cy="884057"/>
          </a:xfrm>
          <a:prstGeom prst="straightConnector1">
            <a:avLst/>
          </a:prstGeom>
          <a:ln w="69850">
            <a:solidFill>
              <a:srgbClr val="0C38C0"/>
            </a:solidFill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2" idx="2"/>
            <a:endCxn id="34" idx="0"/>
          </p:cNvCxnSpPr>
          <p:nvPr/>
        </p:nvCxnSpPr>
        <p:spPr>
          <a:xfrm>
            <a:off x="3691553" y="1536260"/>
            <a:ext cx="2391734" cy="884057"/>
          </a:xfrm>
          <a:prstGeom prst="straightConnector1">
            <a:avLst/>
          </a:prstGeom>
          <a:ln w="69850">
            <a:solidFill>
              <a:srgbClr val="0C38C0"/>
            </a:solidFill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5964839" y="2810871"/>
            <a:ext cx="0" cy="541929"/>
          </a:xfrm>
          <a:prstGeom prst="straightConnector1">
            <a:avLst/>
          </a:prstGeom>
          <a:ln w="69850">
            <a:solidFill>
              <a:srgbClr val="0C38C0"/>
            </a:solidFill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3" idx="0"/>
            <a:endCxn id="39" idx="2"/>
          </p:cNvCxnSpPr>
          <p:nvPr/>
        </p:nvCxnSpPr>
        <p:spPr>
          <a:xfrm flipV="1">
            <a:off x="6083287" y="2785168"/>
            <a:ext cx="1491587" cy="5676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1" idx="0"/>
            <a:endCxn id="34" idx="2"/>
          </p:cNvCxnSpPr>
          <p:nvPr/>
        </p:nvCxnSpPr>
        <p:spPr>
          <a:xfrm flipH="1" flipV="1">
            <a:off x="6083287" y="2810871"/>
            <a:ext cx="1493520" cy="54192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1981200" y="2810871"/>
            <a:ext cx="0" cy="551468"/>
          </a:xfrm>
          <a:prstGeom prst="straightConnector1">
            <a:avLst/>
          </a:prstGeom>
          <a:ln w="69850">
            <a:solidFill>
              <a:srgbClr val="FF0000"/>
            </a:solidFill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0" idx="0"/>
            <a:endCxn id="40" idx="2"/>
          </p:cNvCxnSpPr>
          <p:nvPr/>
        </p:nvCxnSpPr>
        <p:spPr>
          <a:xfrm flipV="1">
            <a:off x="1825287" y="1536260"/>
            <a:ext cx="3618866" cy="884057"/>
          </a:xfrm>
          <a:prstGeom prst="straightConnector1">
            <a:avLst/>
          </a:prstGeom>
          <a:ln w="69850">
            <a:solidFill>
              <a:srgbClr val="FF0000"/>
            </a:solidFill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0" idx="2"/>
            <a:endCxn id="34" idx="0"/>
          </p:cNvCxnSpPr>
          <p:nvPr/>
        </p:nvCxnSpPr>
        <p:spPr>
          <a:xfrm>
            <a:off x="5444153" y="1536260"/>
            <a:ext cx="639134" cy="884057"/>
          </a:xfrm>
          <a:prstGeom prst="straightConnector1">
            <a:avLst/>
          </a:prstGeom>
          <a:ln w="69850">
            <a:solidFill>
              <a:srgbClr val="FF0000"/>
            </a:solidFill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248400" y="2841314"/>
            <a:ext cx="0" cy="493404"/>
          </a:xfrm>
          <a:prstGeom prst="straightConnector1">
            <a:avLst/>
          </a:prstGeom>
          <a:ln w="69850">
            <a:solidFill>
              <a:srgbClr val="FF0000"/>
            </a:solidFill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1981200" y="2841314"/>
            <a:ext cx="0" cy="551468"/>
          </a:xfrm>
          <a:prstGeom prst="straightConnector1">
            <a:avLst/>
          </a:prstGeom>
          <a:ln w="69850">
            <a:solidFill>
              <a:srgbClr val="FF0000"/>
            </a:solidFill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1847048" y="1536260"/>
            <a:ext cx="3618866" cy="884057"/>
          </a:xfrm>
          <a:prstGeom prst="straightConnector1">
            <a:avLst/>
          </a:prstGeom>
          <a:ln w="69850">
            <a:solidFill>
              <a:srgbClr val="FF0000"/>
            </a:solidFill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40" idx="2"/>
            <a:endCxn id="34" idx="0"/>
          </p:cNvCxnSpPr>
          <p:nvPr/>
        </p:nvCxnSpPr>
        <p:spPr>
          <a:xfrm>
            <a:off x="5444153" y="1536260"/>
            <a:ext cx="639134" cy="884057"/>
          </a:xfrm>
          <a:prstGeom prst="straightConnector1">
            <a:avLst/>
          </a:prstGeom>
          <a:ln w="69850">
            <a:solidFill>
              <a:srgbClr val="FF0000"/>
            </a:solidFill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6248400" y="2866639"/>
            <a:ext cx="0" cy="455719"/>
          </a:xfrm>
          <a:prstGeom prst="straightConnector1">
            <a:avLst/>
          </a:prstGeom>
          <a:ln w="69850">
            <a:solidFill>
              <a:srgbClr val="FF0000"/>
            </a:solidFill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26" idx="0"/>
            <a:endCxn id="33" idx="2"/>
          </p:cNvCxnSpPr>
          <p:nvPr/>
        </p:nvCxnSpPr>
        <p:spPr>
          <a:xfrm flipV="1">
            <a:off x="6077230" y="3743354"/>
            <a:ext cx="6057" cy="232906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5" idx="0"/>
            <a:endCxn id="31" idx="2"/>
          </p:cNvCxnSpPr>
          <p:nvPr/>
        </p:nvCxnSpPr>
        <p:spPr>
          <a:xfrm flipV="1">
            <a:off x="7568816" y="3743354"/>
            <a:ext cx="7991" cy="267155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" idx="0"/>
            <a:endCxn id="4" idx="2"/>
          </p:cNvCxnSpPr>
          <p:nvPr/>
        </p:nvCxnSpPr>
        <p:spPr>
          <a:xfrm flipV="1">
            <a:off x="1810030" y="3725271"/>
            <a:ext cx="6057" cy="250991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1694455" y="2815341"/>
            <a:ext cx="9200" cy="523846"/>
          </a:xfrm>
          <a:prstGeom prst="straightConnector1">
            <a:avLst/>
          </a:prstGeom>
          <a:ln w="69850">
            <a:solidFill>
              <a:srgbClr val="0C38C0"/>
            </a:solidFill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1862209" y="1516726"/>
            <a:ext cx="1866266" cy="884057"/>
          </a:xfrm>
          <a:prstGeom prst="straightConnector1">
            <a:avLst/>
          </a:prstGeom>
          <a:ln w="69850">
            <a:solidFill>
              <a:srgbClr val="0C38C0"/>
            </a:solidFill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964839" y="2801829"/>
            <a:ext cx="0" cy="541929"/>
          </a:xfrm>
          <a:prstGeom prst="straightConnector1">
            <a:avLst/>
          </a:prstGeom>
          <a:ln w="69850">
            <a:solidFill>
              <a:srgbClr val="0C38C0"/>
            </a:solidFill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73879" y="5144869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Update program:</a:t>
            </a:r>
          </a:p>
          <a:p>
            <a:r>
              <a:rPr lang="en-US" dirty="0"/>
              <a:t>	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upd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T1; 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upd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C2; 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upd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A3; 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upd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A1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35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866" y="3837182"/>
            <a:ext cx="643242" cy="847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3177071"/>
            <a:ext cx="1041373" cy="3905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652" y="3871429"/>
            <a:ext cx="643242" cy="8477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4066" y="3837180"/>
            <a:ext cx="643242" cy="8477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538" y="3837178"/>
            <a:ext cx="643242" cy="8477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473" y="3177071"/>
            <a:ext cx="1041373" cy="3905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000" y="2262671"/>
            <a:ext cx="1041373" cy="3905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520" y="3195154"/>
            <a:ext cx="1041373" cy="39055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3195154"/>
            <a:ext cx="1041373" cy="3905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2262671"/>
            <a:ext cx="1041373" cy="39055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673" y="2255923"/>
            <a:ext cx="1041373" cy="39055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587" y="2236968"/>
            <a:ext cx="1041373" cy="39055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5866" y="988060"/>
            <a:ext cx="1041373" cy="39055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266" y="988060"/>
            <a:ext cx="1041373" cy="390554"/>
          </a:xfrm>
          <a:prstGeom prst="rect">
            <a:avLst/>
          </a:prstGeom>
        </p:spPr>
      </p:pic>
      <p:cxnSp>
        <p:nvCxnSpPr>
          <p:cNvPr id="44" name="Straight Arrow Connector 43"/>
          <p:cNvCxnSpPr>
            <a:stCxn id="4" idx="0"/>
            <a:endCxn id="35" idx="2"/>
          </p:cNvCxnSpPr>
          <p:nvPr/>
        </p:nvCxnSpPr>
        <p:spPr>
          <a:xfrm flipV="1">
            <a:off x="1968487" y="2646477"/>
            <a:ext cx="1545873" cy="53059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0"/>
            <a:endCxn id="35" idx="2"/>
          </p:cNvCxnSpPr>
          <p:nvPr/>
        </p:nvCxnSpPr>
        <p:spPr>
          <a:xfrm flipV="1">
            <a:off x="3505160" y="2646477"/>
            <a:ext cx="9200" cy="53059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9" idx="0"/>
            <a:endCxn id="30" idx="2"/>
          </p:cNvCxnSpPr>
          <p:nvPr/>
        </p:nvCxnSpPr>
        <p:spPr>
          <a:xfrm flipH="1" flipV="1">
            <a:off x="1977687" y="2653225"/>
            <a:ext cx="1527473" cy="52384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5" idx="0"/>
            <a:endCxn id="40" idx="2"/>
          </p:cNvCxnSpPr>
          <p:nvPr/>
        </p:nvCxnSpPr>
        <p:spPr>
          <a:xfrm flipV="1">
            <a:off x="3514360" y="1378614"/>
            <a:ext cx="2082193" cy="87730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5" idx="0"/>
            <a:endCxn id="42" idx="2"/>
          </p:cNvCxnSpPr>
          <p:nvPr/>
        </p:nvCxnSpPr>
        <p:spPr>
          <a:xfrm flipV="1">
            <a:off x="3514360" y="1378614"/>
            <a:ext cx="329593" cy="87730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39" idx="0"/>
            <a:endCxn id="42" idx="2"/>
          </p:cNvCxnSpPr>
          <p:nvPr/>
        </p:nvCxnSpPr>
        <p:spPr>
          <a:xfrm flipH="1" flipV="1">
            <a:off x="3843953" y="1378614"/>
            <a:ext cx="3883321" cy="85835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39" idx="0"/>
            <a:endCxn id="40" idx="2"/>
          </p:cNvCxnSpPr>
          <p:nvPr/>
        </p:nvCxnSpPr>
        <p:spPr>
          <a:xfrm flipH="1" flipV="1">
            <a:off x="5596553" y="1378614"/>
            <a:ext cx="2130721" cy="85835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31" idx="0"/>
            <a:endCxn id="39" idx="2"/>
          </p:cNvCxnSpPr>
          <p:nvPr/>
        </p:nvCxnSpPr>
        <p:spPr>
          <a:xfrm flipH="1" flipV="1">
            <a:off x="7727274" y="2627522"/>
            <a:ext cx="1933" cy="5676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25" idx="0"/>
            <a:endCxn id="31" idx="2"/>
          </p:cNvCxnSpPr>
          <p:nvPr/>
        </p:nvCxnSpPr>
        <p:spPr>
          <a:xfrm flipV="1">
            <a:off x="7727273" y="3585708"/>
            <a:ext cx="1934" cy="285721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1144499" y="4028995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</a:t>
            </a:r>
            <a:r>
              <a:rPr lang="en-US" sz="2200" baseline="-25000" dirty="0" smtClean="0"/>
              <a:t>1</a:t>
            </a:r>
            <a:endParaRPr lang="en-US" sz="2200" baseline="-25000" dirty="0"/>
          </a:p>
        </p:txBody>
      </p:sp>
      <p:sp>
        <p:nvSpPr>
          <p:cNvPr id="96" name="TextBox 95"/>
          <p:cNvSpPr txBox="1"/>
          <p:nvPr/>
        </p:nvSpPr>
        <p:spPr>
          <a:xfrm>
            <a:off x="2746674" y="4030207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</a:t>
            </a:r>
            <a:r>
              <a:rPr lang="en-US" sz="2200" baseline="-25000" dirty="0" smtClean="0"/>
              <a:t>2</a:t>
            </a:r>
            <a:endParaRPr lang="en-US" sz="2200" baseline="-25000" dirty="0"/>
          </a:p>
        </p:txBody>
      </p:sp>
      <p:sp>
        <p:nvSpPr>
          <p:cNvPr id="97" name="TextBox 96"/>
          <p:cNvSpPr txBox="1"/>
          <p:nvPr/>
        </p:nvSpPr>
        <p:spPr>
          <a:xfrm>
            <a:off x="1122667" y="3124043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</a:t>
            </a:r>
            <a:r>
              <a:rPr lang="en-US" sz="2200" baseline="-25000" dirty="0" smtClean="0"/>
              <a:t>1</a:t>
            </a:r>
            <a:endParaRPr lang="en-US" sz="2200" baseline="-25000" dirty="0"/>
          </a:p>
        </p:txBody>
      </p:sp>
      <p:sp>
        <p:nvSpPr>
          <p:cNvPr id="98" name="TextBox 97"/>
          <p:cNvSpPr txBox="1"/>
          <p:nvPr/>
        </p:nvSpPr>
        <p:spPr>
          <a:xfrm>
            <a:off x="2660284" y="3124042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</a:t>
            </a:r>
            <a:r>
              <a:rPr lang="en-US" sz="2200" baseline="-25000" dirty="0"/>
              <a:t>2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518913" y="4028994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</a:t>
            </a:r>
            <a:r>
              <a:rPr lang="en-US" sz="2200" baseline="-25000" dirty="0"/>
              <a:t>3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6895109" y="3156904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</a:t>
            </a:r>
            <a:r>
              <a:rPr lang="en-US" sz="2200" baseline="-25000" dirty="0" smtClean="0"/>
              <a:t>4</a:t>
            </a:r>
            <a:endParaRPr lang="en-US" sz="2200" baseline="-25000" dirty="0"/>
          </a:p>
        </p:txBody>
      </p:sp>
      <p:sp>
        <p:nvSpPr>
          <p:cNvPr id="116" name="TextBox 115"/>
          <p:cNvSpPr txBox="1"/>
          <p:nvPr/>
        </p:nvSpPr>
        <p:spPr>
          <a:xfrm>
            <a:off x="1102983" y="2208842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</a:t>
            </a:r>
            <a:r>
              <a:rPr lang="en-US" sz="2200" baseline="-25000" dirty="0" smtClean="0"/>
              <a:t>1</a:t>
            </a:r>
            <a:endParaRPr lang="en-US" sz="2200" baseline="-25000" dirty="0"/>
          </a:p>
        </p:txBody>
      </p:sp>
      <p:sp>
        <p:nvSpPr>
          <p:cNvPr id="117" name="TextBox 116"/>
          <p:cNvSpPr txBox="1"/>
          <p:nvPr/>
        </p:nvSpPr>
        <p:spPr>
          <a:xfrm>
            <a:off x="2675504" y="2242303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</a:t>
            </a:r>
            <a:r>
              <a:rPr lang="en-US" sz="2200" baseline="-25000" dirty="0" smtClean="0"/>
              <a:t>2</a:t>
            </a:r>
            <a:endParaRPr lang="en-US" sz="2200" baseline="-25000" dirty="0"/>
          </a:p>
        </p:txBody>
      </p:sp>
      <p:sp>
        <p:nvSpPr>
          <p:cNvPr id="118" name="TextBox 117"/>
          <p:cNvSpPr txBox="1"/>
          <p:nvPr/>
        </p:nvSpPr>
        <p:spPr>
          <a:xfrm>
            <a:off x="2954940" y="938249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</a:t>
            </a:r>
            <a:r>
              <a:rPr lang="en-US" sz="2200" baseline="-25000" dirty="0"/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773120" y="938249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</a:t>
            </a:r>
            <a:r>
              <a:rPr lang="en-US" sz="2200" baseline="-25000" dirty="0" smtClean="0"/>
              <a:t>2</a:t>
            </a:r>
            <a:endParaRPr lang="en-US" sz="2200" baseline="-25000" dirty="0"/>
          </a:p>
        </p:txBody>
      </p:sp>
      <p:sp>
        <p:nvSpPr>
          <p:cNvPr id="120" name="TextBox 119"/>
          <p:cNvSpPr txBox="1"/>
          <p:nvPr/>
        </p:nvSpPr>
        <p:spPr>
          <a:xfrm>
            <a:off x="5403524" y="3136738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</a:t>
            </a:r>
            <a:r>
              <a:rPr lang="en-US" sz="2200" baseline="-25000" dirty="0" smtClean="0"/>
              <a:t>3</a:t>
            </a:r>
            <a:endParaRPr lang="en-US" sz="2200" baseline="-25000" dirty="0"/>
          </a:p>
        </p:txBody>
      </p:sp>
      <p:sp>
        <p:nvSpPr>
          <p:cNvPr id="121" name="TextBox 120"/>
          <p:cNvSpPr txBox="1"/>
          <p:nvPr/>
        </p:nvSpPr>
        <p:spPr>
          <a:xfrm>
            <a:off x="5403524" y="2252781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</a:t>
            </a:r>
            <a:r>
              <a:rPr lang="en-US" sz="2200" baseline="-25000" dirty="0" smtClean="0"/>
              <a:t>3</a:t>
            </a:r>
            <a:endParaRPr lang="en-US" sz="2200" baseline="-25000" dirty="0"/>
          </a:p>
        </p:txBody>
      </p:sp>
      <p:sp>
        <p:nvSpPr>
          <p:cNvPr id="122" name="TextBox 121"/>
          <p:cNvSpPr txBox="1"/>
          <p:nvPr/>
        </p:nvSpPr>
        <p:spPr>
          <a:xfrm>
            <a:off x="6952461" y="4045596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</a:t>
            </a:r>
            <a:r>
              <a:rPr lang="en-US" sz="2200" baseline="-25000" dirty="0" smtClean="0"/>
              <a:t>4</a:t>
            </a:r>
            <a:endParaRPr lang="en-US" sz="2200" baseline="-25000" dirty="0"/>
          </a:p>
        </p:txBody>
      </p:sp>
      <p:sp>
        <p:nvSpPr>
          <p:cNvPr id="123" name="TextBox 122"/>
          <p:cNvSpPr txBox="1"/>
          <p:nvPr/>
        </p:nvSpPr>
        <p:spPr>
          <a:xfrm>
            <a:off x="6889424" y="2237914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</a:t>
            </a:r>
            <a:r>
              <a:rPr lang="en-US" sz="2200" baseline="-25000" dirty="0" smtClean="0"/>
              <a:t>4</a:t>
            </a:r>
            <a:endParaRPr lang="en-US" sz="2200" baseline="-25000" dirty="0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1833198" y="2662266"/>
            <a:ext cx="9200" cy="523846"/>
          </a:xfrm>
          <a:prstGeom prst="straightConnector1">
            <a:avLst/>
          </a:prstGeom>
          <a:ln w="69850">
            <a:solidFill>
              <a:srgbClr val="0C38C0"/>
            </a:solidFill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0" idx="0"/>
            <a:endCxn id="42" idx="2"/>
          </p:cNvCxnSpPr>
          <p:nvPr/>
        </p:nvCxnSpPr>
        <p:spPr>
          <a:xfrm flipV="1">
            <a:off x="1977687" y="1378614"/>
            <a:ext cx="1866266" cy="884057"/>
          </a:xfrm>
          <a:prstGeom prst="straightConnector1">
            <a:avLst/>
          </a:prstGeom>
          <a:ln w="69850">
            <a:solidFill>
              <a:srgbClr val="0C38C0"/>
            </a:solidFill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2" idx="2"/>
            <a:endCxn id="34" idx="0"/>
          </p:cNvCxnSpPr>
          <p:nvPr/>
        </p:nvCxnSpPr>
        <p:spPr>
          <a:xfrm>
            <a:off x="3843953" y="1378614"/>
            <a:ext cx="2391734" cy="884057"/>
          </a:xfrm>
          <a:prstGeom prst="straightConnector1">
            <a:avLst/>
          </a:prstGeom>
          <a:ln w="69850">
            <a:solidFill>
              <a:srgbClr val="0C38C0"/>
            </a:solidFill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34" idx="2"/>
            <a:endCxn id="33" idx="0"/>
          </p:cNvCxnSpPr>
          <p:nvPr/>
        </p:nvCxnSpPr>
        <p:spPr>
          <a:xfrm>
            <a:off x="6235687" y="2653225"/>
            <a:ext cx="0" cy="541929"/>
          </a:xfrm>
          <a:prstGeom prst="straightConnector1">
            <a:avLst/>
          </a:prstGeom>
          <a:ln w="69850">
            <a:solidFill>
              <a:srgbClr val="0C38C0"/>
            </a:solidFill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3" idx="0"/>
            <a:endCxn id="39" idx="2"/>
          </p:cNvCxnSpPr>
          <p:nvPr/>
        </p:nvCxnSpPr>
        <p:spPr>
          <a:xfrm flipV="1">
            <a:off x="6235687" y="2627522"/>
            <a:ext cx="1491587" cy="5676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1" idx="0"/>
            <a:endCxn id="34" idx="2"/>
          </p:cNvCxnSpPr>
          <p:nvPr/>
        </p:nvCxnSpPr>
        <p:spPr>
          <a:xfrm flipH="1" flipV="1">
            <a:off x="6235687" y="2653225"/>
            <a:ext cx="1493520" cy="54192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" idx="0"/>
            <a:endCxn id="35" idx="2"/>
          </p:cNvCxnSpPr>
          <p:nvPr/>
        </p:nvCxnSpPr>
        <p:spPr>
          <a:xfrm flipV="1">
            <a:off x="1968487" y="2646477"/>
            <a:ext cx="1545873" cy="530594"/>
          </a:xfrm>
          <a:prstGeom prst="straightConnector1">
            <a:avLst/>
          </a:prstGeom>
          <a:ln w="69850">
            <a:solidFill>
              <a:srgbClr val="FF0000"/>
            </a:solidFill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5" idx="0"/>
            <a:endCxn id="42" idx="2"/>
          </p:cNvCxnSpPr>
          <p:nvPr/>
        </p:nvCxnSpPr>
        <p:spPr>
          <a:xfrm flipV="1">
            <a:off x="3514360" y="1378614"/>
            <a:ext cx="329593" cy="877309"/>
          </a:xfrm>
          <a:prstGeom prst="straightConnector1">
            <a:avLst/>
          </a:prstGeom>
          <a:ln w="69850">
            <a:solidFill>
              <a:srgbClr val="FF0000"/>
            </a:solidFill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2" idx="2"/>
            <a:endCxn id="39" idx="0"/>
          </p:cNvCxnSpPr>
          <p:nvPr/>
        </p:nvCxnSpPr>
        <p:spPr>
          <a:xfrm>
            <a:off x="3843953" y="1378614"/>
            <a:ext cx="3883321" cy="858354"/>
          </a:xfrm>
          <a:prstGeom prst="straightConnector1">
            <a:avLst/>
          </a:prstGeom>
          <a:ln w="69850">
            <a:solidFill>
              <a:srgbClr val="FF0000"/>
            </a:solidFill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9" idx="2"/>
            <a:endCxn id="33" idx="0"/>
          </p:cNvCxnSpPr>
          <p:nvPr/>
        </p:nvCxnSpPr>
        <p:spPr>
          <a:xfrm flipH="1">
            <a:off x="6235687" y="2627522"/>
            <a:ext cx="1491587" cy="567632"/>
          </a:xfrm>
          <a:prstGeom prst="straightConnector1">
            <a:avLst/>
          </a:prstGeom>
          <a:ln w="69850">
            <a:solidFill>
              <a:srgbClr val="FF0000"/>
            </a:solidFill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40" idx="2"/>
          </p:cNvCxnSpPr>
          <p:nvPr/>
        </p:nvCxnSpPr>
        <p:spPr>
          <a:xfrm flipV="1">
            <a:off x="2073233" y="1378614"/>
            <a:ext cx="3523320" cy="86368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9056" y="-6805"/>
            <a:ext cx="8760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 packet consistency too strong?</a:t>
            </a: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4051" y="3512590"/>
            <a:ext cx="568777" cy="265904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45860" y="584006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Firewall on A1 and A4.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07684" y="1983817"/>
            <a:ext cx="381001" cy="42333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26088" y="1839337"/>
            <a:ext cx="381001" cy="423334"/>
          </a:xfrm>
          <a:prstGeom prst="rect">
            <a:avLst/>
          </a:prstGeom>
        </p:spPr>
      </p:pic>
      <p:cxnSp>
        <p:nvCxnSpPr>
          <p:cNvPr id="73" name="Straight Arrow Connector 72"/>
          <p:cNvCxnSpPr>
            <a:stCxn id="26" idx="0"/>
            <a:endCxn id="33" idx="2"/>
          </p:cNvCxnSpPr>
          <p:nvPr/>
        </p:nvCxnSpPr>
        <p:spPr>
          <a:xfrm flipV="1">
            <a:off x="6235687" y="3585708"/>
            <a:ext cx="0" cy="251472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27" idx="0"/>
            <a:endCxn id="29" idx="2"/>
          </p:cNvCxnSpPr>
          <p:nvPr/>
        </p:nvCxnSpPr>
        <p:spPr>
          <a:xfrm flipV="1">
            <a:off x="3505159" y="3567625"/>
            <a:ext cx="1" cy="269553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3" idx="0"/>
            <a:endCxn id="4" idx="2"/>
          </p:cNvCxnSpPr>
          <p:nvPr/>
        </p:nvCxnSpPr>
        <p:spPr>
          <a:xfrm flipV="1">
            <a:off x="1968487" y="3567625"/>
            <a:ext cx="0" cy="269557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1840835" y="2665341"/>
            <a:ext cx="9200" cy="523846"/>
          </a:xfrm>
          <a:prstGeom prst="straightConnector1">
            <a:avLst/>
          </a:prstGeom>
          <a:ln w="69850">
            <a:solidFill>
              <a:srgbClr val="0C38C0"/>
            </a:solidFill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48939" y="4783875"/>
            <a:ext cx="782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Update program: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upd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A2;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upd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A4;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upd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T1;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upd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C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1 </a:t>
            </a:r>
            <a:r>
              <a:rPr lang="en-US" dirty="0" smtClean="0">
                <a:cs typeface="Consolas" panose="020B0609020204030204" pitchFamily="49" charset="0"/>
              </a:rPr>
              <a:t>does not work.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48939" y="5208576"/>
            <a:ext cx="782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Update program: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upd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A2;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upd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A4;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upd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C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1;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upd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T1 </a:t>
            </a:r>
            <a:r>
              <a:rPr lang="en-US" dirty="0" smtClean="0">
                <a:cs typeface="Consolas" panose="020B0609020204030204" pitchFamily="49" charset="0"/>
              </a:rPr>
              <a:t>does not work.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48939" y="5608335"/>
            <a:ext cx="782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No solution </a:t>
            </a:r>
            <a:r>
              <a:rPr lang="en-US" dirty="0" smtClean="0"/>
              <a:t>guaranteeing per packet consistency</a:t>
            </a:r>
            <a:r>
              <a:rPr lang="en-US" dirty="0" smtClean="0">
                <a:cs typeface="Consolas" panose="020B06090202040302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79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56" y="-6805"/>
            <a:ext cx="8912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Relaxing per-packet consistency</a:t>
            </a:r>
          </a:p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Application-specific requirements</a:t>
            </a:r>
            <a:endParaRPr lang="sk-SK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98" y="4669025"/>
            <a:ext cx="8534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Each packet </a:t>
            </a:r>
            <a:r>
              <a:rPr lang="en-US" dirty="0" smtClean="0"/>
              <a:t>(even those that are in the network during the update),</a:t>
            </a:r>
          </a:p>
          <a:p>
            <a:r>
              <a:rPr lang="en-US" dirty="0"/>
              <a:t>	</a:t>
            </a:r>
            <a:r>
              <a:rPr lang="en-US" dirty="0" smtClean="0"/>
              <a:t>goes from </a:t>
            </a:r>
            <a:r>
              <a:rPr lang="en-US" b="1" dirty="0" smtClean="0"/>
              <a:t>H1 to H3 </a:t>
            </a:r>
            <a:r>
              <a:rPr lang="en-US" dirty="0" smtClean="0"/>
              <a:t>and </a:t>
            </a:r>
            <a:r>
              <a:rPr lang="en-US" b="1" dirty="0" smtClean="0"/>
              <a:t>traverse either A1 or A4</a:t>
            </a:r>
            <a:r>
              <a:rPr lang="en-US" dirty="0" smtClean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1295400"/>
            <a:ext cx="5471786" cy="289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9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56" y="-6805"/>
            <a:ext cx="8912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Relaxing per-packet consistency</a:t>
            </a:r>
          </a:p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Application-specific requirements</a:t>
            </a:r>
            <a:endParaRPr lang="sk-SK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98" y="4191000"/>
            <a:ext cx="8534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Each packet </a:t>
            </a:r>
            <a:r>
              <a:rPr lang="en-US" dirty="0" smtClean="0"/>
              <a:t>(even those that are in the network during the update),</a:t>
            </a:r>
          </a:p>
          <a:p>
            <a:r>
              <a:rPr lang="en-US" dirty="0"/>
              <a:t>	</a:t>
            </a:r>
            <a:r>
              <a:rPr lang="en-US" dirty="0" smtClean="0"/>
              <a:t>goes from </a:t>
            </a:r>
            <a:r>
              <a:rPr lang="en-US" b="1" dirty="0" smtClean="0"/>
              <a:t>H1 to H3 </a:t>
            </a:r>
            <a:r>
              <a:rPr lang="en-US" dirty="0" smtClean="0"/>
              <a:t>and </a:t>
            </a:r>
            <a:r>
              <a:rPr lang="en-US" b="1" dirty="0" smtClean="0"/>
              <a:t>traverse either A1 or A4</a:t>
            </a:r>
            <a:r>
              <a:rPr lang="en-US" dirty="0" smtClean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1143000"/>
            <a:ext cx="5337042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198" y="4921462"/>
            <a:ext cx="782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Update program: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upd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A2;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upd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A4;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upd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T1;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upd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C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1 </a:t>
            </a:r>
            <a:r>
              <a:rPr lang="en-US" dirty="0" smtClean="0">
                <a:cs typeface="Consolas" panose="020B0609020204030204" pitchFamily="49" charset="0"/>
              </a:rPr>
              <a:t>does not work.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198" y="5346163"/>
            <a:ext cx="782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Update program: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upd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A2;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upd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A4;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upd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C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1;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upd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T1 </a:t>
            </a:r>
            <a:r>
              <a:rPr lang="en-US" dirty="0" smtClean="0">
                <a:solidFill>
                  <a:srgbClr val="FF0000"/>
                </a:solidFill>
                <a:cs typeface="Consolas" panose="020B0609020204030204" pitchFamily="49" charset="0"/>
              </a:rPr>
              <a:t>works</a:t>
            </a:r>
            <a:r>
              <a:rPr lang="en-US" dirty="0" smtClean="0">
                <a:cs typeface="Consolas" panose="020B06090202040302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953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13580" y="-7858"/>
            <a:ext cx="8760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to specify path properties?   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5223" y="703652"/>
                <a:ext cx="9448800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Reachability</a:t>
                </a:r>
              </a:p>
              <a:p>
                <a:pPr lvl="2"/>
                <a:r>
                  <a:rPr lang="en-US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“Every packet that starts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reaches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”</a:t>
                </a:r>
              </a:p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</a:t>
                </a:r>
              </a:p>
              <a:p>
                <a:endParaRPr lang="en-US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lvl="2"/>
                <a:endPara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lvl="2"/>
                <a:endPara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Waypointing</a:t>
                </a:r>
                <a:endParaRPr lang="en-US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lvl="2"/>
                <a:r>
                  <a:rPr lang="en-US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“a packet does not exit the network without passing through w”</a:t>
                </a:r>
              </a:p>
              <a:p>
                <a:pPr lvl="1"/>
                <a:endParaRPr lang="en-U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lvl="1"/>
                <a:endParaRPr lang="en-US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lvl="1"/>
                <a:r>
                  <a:rPr lang="en-US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Service chaining</a:t>
                </a:r>
              </a:p>
              <a:p>
                <a:pPr lvl="1"/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</a:t>
                </a:r>
                <a:r>
                  <a:rPr lang="en-US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“all packets go first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and then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, </m:t>
                    </m:r>
                  </m:oMath>
                </a14:m>
                <a:endParaRPr lang="en-US" b="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lvl="1"/>
                <a:r>
                  <a:rPr lang="en-US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	before exiting the network ”</a:t>
                </a:r>
              </a:p>
              <a:p>
                <a:endParaRPr lang="sk-SK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sk-SK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</a:t>
                </a:r>
                <a:r>
                  <a:rPr lang="en-US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</a:t>
                </a:r>
                <a:endPara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23" y="703652"/>
                <a:ext cx="9448800" cy="4278094"/>
              </a:xfrm>
              <a:prstGeom prst="rect">
                <a:avLst/>
              </a:prstGeom>
              <a:blipFill rotWithShape="0">
                <a:blip r:embed="rId3"/>
                <a:stretch>
                  <a:fillRect l="-387" t="-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 bwMode="auto">
          <a:xfrm>
            <a:off x="1055503" y="1591354"/>
            <a:ext cx="153620" cy="15362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554768" y="1591354"/>
            <a:ext cx="153620" cy="1536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7" name="Straight Arrow Connector 6"/>
          <p:cNvCxnSpPr>
            <a:stCxn id="5" idx="6"/>
            <a:endCxn id="6" idx="2"/>
          </p:cNvCxnSpPr>
          <p:nvPr/>
        </p:nvCxnSpPr>
        <p:spPr bwMode="auto">
          <a:xfrm>
            <a:off x="1209123" y="1668164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2054033" y="1591354"/>
            <a:ext cx="153620" cy="1536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9" name="Straight Arrow Connector 8"/>
          <p:cNvCxnSpPr>
            <a:stCxn id="6" idx="6"/>
            <a:endCxn id="8" idx="2"/>
          </p:cNvCxnSpPr>
          <p:nvPr/>
        </p:nvCxnSpPr>
        <p:spPr bwMode="auto">
          <a:xfrm>
            <a:off x="1708388" y="1668164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2553298" y="1591354"/>
            <a:ext cx="153620" cy="1536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1" name="Straight Arrow Connector 10"/>
          <p:cNvCxnSpPr>
            <a:stCxn id="8" idx="6"/>
            <a:endCxn id="10" idx="2"/>
          </p:cNvCxnSpPr>
          <p:nvPr/>
        </p:nvCxnSpPr>
        <p:spPr bwMode="auto">
          <a:xfrm>
            <a:off x="2207653" y="1668164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3052563" y="1591354"/>
            <a:ext cx="153620" cy="1536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3" name="Straight Arrow Connector 12"/>
          <p:cNvCxnSpPr>
            <a:stCxn id="10" idx="6"/>
            <a:endCxn id="12" idx="2"/>
          </p:cNvCxnSpPr>
          <p:nvPr/>
        </p:nvCxnSpPr>
        <p:spPr bwMode="auto">
          <a:xfrm>
            <a:off x="2706918" y="1668164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Oval 13"/>
          <p:cNvSpPr/>
          <p:nvPr/>
        </p:nvSpPr>
        <p:spPr bwMode="auto">
          <a:xfrm>
            <a:off x="3551828" y="1591354"/>
            <a:ext cx="153620" cy="1536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5" name="Straight Arrow Connector 14"/>
          <p:cNvCxnSpPr>
            <a:stCxn id="12" idx="6"/>
            <a:endCxn id="14" idx="2"/>
          </p:cNvCxnSpPr>
          <p:nvPr/>
        </p:nvCxnSpPr>
        <p:spPr bwMode="auto">
          <a:xfrm>
            <a:off x="3206183" y="1668164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Oval 15"/>
          <p:cNvSpPr/>
          <p:nvPr/>
        </p:nvSpPr>
        <p:spPr bwMode="auto">
          <a:xfrm>
            <a:off x="4051093" y="1591354"/>
            <a:ext cx="153620" cy="1536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7" name="Straight Arrow Connector 16"/>
          <p:cNvCxnSpPr>
            <a:stCxn id="14" idx="6"/>
            <a:endCxn id="16" idx="2"/>
          </p:cNvCxnSpPr>
          <p:nvPr/>
        </p:nvCxnSpPr>
        <p:spPr bwMode="auto">
          <a:xfrm>
            <a:off x="3705448" y="1668164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Oval 17"/>
          <p:cNvSpPr/>
          <p:nvPr/>
        </p:nvSpPr>
        <p:spPr bwMode="auto">
          <a:xfrm>
            <a:off x="4550358" y="1591354"/>
            <a:ext cx="153620" cy="1536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9" name="Straight Arrow Connector 18"/>
          <p:cNvCxnSpPr>
            <a:stCxn id="16" idx="6"/>
            <a:endCxn id="18" idx="2"/>
          </p:cNvCxnSpPr>
          <p:nvPr/>
        </p:nvCxnSpPr>
        <p:spPr bwMode="auto">
          <a:xfrm>
            <a:off x="4204713" y="1668164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5049623" y="1591354"/>
            <a:ext cx="153620" cy="15362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1" name="Straight Arrow Connector 20"/>
          <p:cNvCxnSpPr>
            <a:stCxn id="18" idx="6"/>
            <a:endCxn id="20" idx="2"/>
          </p:cNvCxnSpPr>
          <p:nvPr/>
        </p:nvCxnSpPr>
        <p:spPr bwMode="auto">
          <a:xfrm>
            <a:off x="4703978" y="1668164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5548888" y="1591354"/>
            <a:ext cx="153620" cy="1536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3" name="Straight Arrow Connector 22"/>
          <p:cNvCxnSpPr>
            <a:stCxn id="20" idx="6"/>
            <a:endCxn id="22" idx="2"/>
          </p:cNvCxnSpPr>
          <p:nvPr/>
        </p:nvCxnSpPr>
        <p:spPr bwMode="auto">
          <a:xfrm>
            <a:off x="5203243" y="1668164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Oval 23"/>
          <p:cNvSpPr/>
          <p:nvPr/>
        </p:nvSpPr>
        <p:spPr bwMode="auto">
          <a:xfrm>
            <a:off x="6048153" y="1591354"/>
            <a:ext cx="153620" cy="1536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5" name="Straight Arrow Connector 24"/>
          <p:cNvCxnSpPr>
            <a:stCxn id="22" idx="6"/>
            <a:endCxn id="24" idx="2"/>
          </p:cNvCxnSpPr>
          <p:nvPr/>
        </p:nvCxnSpPr>
        <p:spPr bwMode="auto">
          <a:xfrm>
            <a:off x="5702508" y="1668164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24" idx="6"/>
          </p:cNvCxnSpPr>
          <p:nvPr/>
        </p:nvCxnSpPr>
        <p:spPr bwMode="auto">
          <a:xfrm>
            <a:off x="6201773" y="1668164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74381" y="1652767"/>
                <a:ext cx="2590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381" y="1652767"/>
                <a:ext cx="259010" cy="369332"/>
              </a:xfrm>
              <a:prstGeom prst="rect">
                <a:avLst/>
              </a:prstGeom>
              <a:blipFill rotWithShape="0">
                <a:blip r:embed="rId4"/>
                <a:stretch>
                  <a:fillRect r="-28571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018569" y="1668164"/>
                <a:ext cx="2590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569" y="1668164"/>
                <a:ext cx="259010" cy="369332"/>
              </a:xfrm>
              <a:prstGeom prst="rect">
                <a:avLst/>
              </a:prstGeom>
              <a:blipFill rotWithShape="0">
                <a:blip r:embed="rId5"/>
                <a:stretch>
                  <a:fillRect r="-37209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/>
          <p:cNvSpPr/>
          <p:nvPr/>
        </p:nvSpPr>
        <p:spPr bwMode="auto">
          <a:xfrm>
            <a:off x="1055503" y="2926910"/>
            <a:ext cx="153620" cy="15362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1554768" y="2926910"/>
            <a:ext cx="153620" cy="1536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31" name="Straight Arrow Connector 30"/>
          <p:cNvCxnSpPr>
            <a:stCxn id="29" idx="6"/>
            <a:endCxn id="30" idx="2"/>
          </p:cNvCxnSpPr>
          <p:nvPr/>
        </p:nvCxnSpPr>
        <p:spPr bwMode="auto">
          <a:xfrm>
            <a:off x="1209123" y="3003720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2054033" y="2926910"/>
            <a:ext cx="153620" cy="1536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33" name="Straight Arrow Connector 32"/>
          <p:cNvCxnSpPr>
            <a:stCxn id="30" idx="6"/>
            <a:endCxn id="32" idx="2"/>
          </p:cNvCxnSpPr>
          <p:nvPr/>
        </p:nvCxnSpPr>
        <p:spPr bwMode="auto">
          <a:xfrm>
            <a:off x="1708388" y="3003720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Oval 33"/>
          <p:cNvSpPr/>
          <p:nvPr/>
        </p:nvSpPr>
        <p:spPr bwMode="auto">
          <a:xfrm>
            <a:off x="2553298" y="2926910"/>
            <a:ext cx="153620" cy="1536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35" name="Straight Arrow Connector 34"/>
          <p:cNvCxnSpPr>
            <a:stCxn id="32" idx="6"/>
            <a:endCxn id="34" idx="2"/>
          </p:cNvCxnSpPr>
          <p:nvPr/>
        </p:nvCxnSpPr>
        <p:spPr bwMode="auto">
          <a:xfrm>
            <a:off x="2207653" y="3003720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Oval 35"/>
          <p:cNvSpPr/>
          <p:nvPr/>
        </p:nvSpPr>
        <p:spPr bwMode="auto">
          <a:xfrm>
            <a:off x="3052563" y="2926910"/>
            <a:ext cx="153620" cy="1536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37" name="Straight Arrow Connector 36"/>
          <p:cNvCxnSpPr>
            <a:stCxn id="34" idx="6"/>
            <a:endCxn id="36" idx="2"/>
          </p:cNvCxnSpPr>
          <p:nvPr/>
        </p:nvCxnSpPr>
        <p:spPr bwMode="auto">
          <a:xfrm>
            <a:off x="2706918" y="3003720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Oval 37"/>
          <p:cNvSpPr/>
          <p:nvPr/>
        </p:nvSpPr>
        <p:spPr bwMode="auto">
          <a:xfrm>
            <a:off x="3551828" y="2926910"/>
            <a:ext cx="153620" cy="15362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39" name="Straight Arrow Connector 38"/>
          <p:cNvCxnSpPr>
            <a:stCxn id="36" idx="6"/>
            <a:endCxn id="38" idx="2"/>
          </p:cNvCxnSpPr>
          <p:nvPr/>
        </p:nvCxnSpPr>
        <p:spPr bwMode="auto">
          <a:xfrm>
            <a:off x="3206183" y="3003720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Oval 39"/>
          <p:cNvSpPr/>
          <p:nvPr/>
        </p:nvSpPr>
        <p:spPr bwMode="auto">
          <a:xfrm>
            <a:off x="4051093" y="2926910"/>
            <a:ext cx="153620" cy="1536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41" name="Straight Arrow Connector 40"/>
          <p:cNvCxnSpPr>
            <a:stCxn id="38" idx="6"/>
            <a:endCxn id="40" idx="2"/>
          </p:cNvCxnSpPr>
          <p:nvPr/>
        </p:nvCxnSpPr>
        <p:spPr bwMode="auto">
          <a:xfrm>
            <a:off x="3705448" y="3003720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Oval 41"/>
          <p:cNvSpPr/>
          <p:nvPr/>
        </p:nvSpPr>
        <p:spPr bwMode="auto">
          <a:xfrm>
            <a:off x="4550358" y="2926910"/>
            <a:ext cx="153620" cy="1536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43" name="Straight Arrow Connector 42"/>
          <p:cNvCxnSpPr>
            <a:stCxn id="40" idx="6"/>
            <a:endCxn id="42" idx="2"/>
          </p:cNvCxnSpPr>
          <p:nvPr/>
        </p:nvCxnSpPr>
        <p:spPr bwMode="auto">
          <a:xfrm>
            <a:off x="4204713" y="3003720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Oval 43"/>
          <p:cNvSpPr/>
          <p:nvPr/>
        </p:nvSpPr>
        <p:spPr bwMode="auto">
          <a:xfrm>
            <a:off x="5049623" y="2926910"/>
            <a:ext cx="153620" cy="1536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45" name="Straight Arrow Connector 44"/>
          <p:cNvCxnSpPr>
            <a:stCxn id="42" idx="6"/>
            <a:endCxn id="44" idx="2"/>
          </p:cNvCxnSpPr>
          <p:nvPr/>
        </p:nvCxnSpPr>
        <p:spPr bwMode="auto">
          <a:xfrm>
            <a:off x="4703978" y="3003720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Oval 45"/>
          <p:cNvSpPr/>
          <p:nvPr/>
        </p:nvSpPr>
        <p:spPr bwMode="auto">
          <a:xfrm>
            <a:off x="5548888" y="2926910"/>
            <a:ext cx="153620" cy="15362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47" name="Straight Arrow Connector 46"/>
          <p:cNvCxnSpPr>
            <a:stCxn id="44" idx="6"/>
            <a:endCxn id="46" idx="2"/>
          </p:cNvCxnSpPr>
          <p:nvPr/>
        </p:nvCxnSpPr>
        <p:spPr bwMode="auto">
          <a:xfrm>
            <a:off x="5203243" y="3003720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Oval 47"/>
          <p:cNvSpPr/>
          <p:nvPr/>
        </p:nvSpPr>
        <p:spPr bwMode="auto">
          <a:xfrm>
            <a:off x="6048153" y="2926910"/>
            <a:ext cx="153620" cy="15362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49" name="Straight Arrow Connector 48"/>
          <p:cNvCxnSpPr>
            <a:stCxn id="46" idx="6"/>
            <a:endCxn id="48" idx="2"/>
          </p:cNvCxnSpPr>
          <p:nvPr/>
        </p:nvCxnSpPr>
        <p:spPr bwMode="auto">
          <a:xfrm>
            <a:off x="5702508" y="3003720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48" idx="6"/>
          </p:cNvCxnSpPr>
          <p:nvPr/>
        </p:nvCxnSpPr>
        <p:spPr bwMode="auto">
          <a:xfrm>
            <a:off x="6201773" y="3003720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942763" y="3104952"/>
                <a:ext cx="2590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763" y="3104952"/>
                <a:ext cx="259010" cy="369332"/>
              </a:xfrm>
              <a:prstGeom prst="rect">
                <a:avLst/>
              </a:prstGeom>
              <a:blipFill rotWithShape="0">
                <a:blip r:embed="rId6"/>
                <a:stretch>
                  <a:fillRect r="-2381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422323" y="3061728"/>
                <a:ext cx="2590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323" y="3061728"/>
                <a:ext cx="259010" cy="369332"/>
              </a:xfrm>
              <a:prstGeom prst="rect">
                <a:avLst/>
              </a:prstGeom>
              <a:blipFill rotWithShape="0">
                <a:blip r:embed="rId7"/>
                <a:stretch>
                  <a:fillRect r="-41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/>
          <p:cNvSpPr/>
          <p:nvPr/>
        </p:nvSpPr>
        <p:spPr bwMode="auto">
          <a:xfrm>
            <a:off x="1055503" y="4557700"/>
            <a:ext cx="153620" cy="15362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1554768" y="4557700"/>
            <a:ext cx="153620" cy="1536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55" name="Straight Arrow Connector 54"/>
          <p:cNvCxnSpPr>
            <a:stCxn id="53" idx="6"/>
            <a:endCxn id="54" idx="2"/>
          </p:cNvCxnSpPr>
          <p:nvPr/>
        </p:nvCxnSpPr>
        <p:spPr bwMode="auto">
          <a:xfrm>
            <a:off x="1209123" y="4634510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Oval 55"/>
          <p:cNvSpPr/>
          <p:nvPr/>
        </p:nvSpPr>
        <p:spPr bwMode="auto">
          <a:xfrm>
            <a:off x="2054033" y="4557700"/>
            <a:ext cx="153620" cy="15362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57" name="Straight Arrow Connector 56"/>
          <p:cNvCxnSpPr>
            <a:stCxn id="54" idx="6"/>
            <a:endCxn id="56" idx="2"/>
          </p:cNvCxnSpPr>
          <p:nvPr/>
        </p:nvCxnSpPr>
        <p:spPr bwMode="auto">
          <a:xfrm>
            <a:off x="1708388" y="4634510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Oval 57"/>
          <p:cNvSpPr/>
          <p:nvPr/>
        </p:nvSpPr>
        <p:spPr bwMode="auto">
          <a:xfrm>
            <a:off x="2553298" y="4557700"/>
            <a:ext cx="153620" cy="1536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59" name="Straight Arrow Connector 58"/>
          <p:cNvCxnSpPr>
            <a:stCxn id="56" idx="6"/>
            <a:endCxn id="58" idx="2"/>
          </p:cNvCxnSpPr>
          <p:nvPr/>
        </p:nvCxnSpPr>
        <p:spPr bwMode="auto">
          <a:xfrm>
            <a:off x="2207653" y="4634510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Oval 59"/>
          <p:cNvSpPr/>
          <p:nvPr/>
        </p:nvSpPr>
        <p:spPr bwMode="auto">
          <a:xfrm>
            <a:off x="3052563" y="4557700"/>
            <a:ext cx="153620" cy="1536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61" name="Straight Arrow Connector 60"/>
          <p:cNvCxnSpPr>
            <a:stCxn id="58" idx="6"/>
            <a:endCxn id="60" idx="2"/>
          </p:cNvCxnSpPr>
          <p:nvPr/>
        </p:nvCxnSpPr>
        <p:spPr bwMode="auto">
          <a:xfrm>
            <a:off x="2706918" y="4634510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Oval 61"/>
          <p:cNvSpPr/>
          <p:nvPr/>
        </p:nvSpPr>
        <p:spPr bwMode="auto">
          <a:xfrm>
            <a:off x="3551828" y="4557700"/>
            <a:ext cx="153620" cy="15362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63" name="Straight Arrow Connector 62"/>
          <p:cNvCxnSpPr>
            <a:stCxn id="60" idx="6"/>
            <a:endCxn id="62" idx="2"/>
          </p:cNvCxnSpPr>
          <p:nvPr/>
        </p:nvCxnSpPr>
        <p:spPr bwMode="auto">
          <a:xfrm>
            <a:off x="3206183" y="4634510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Oval 63"/>
          <p:cNvSpPr/>
          <p:nvPr/>
        </p:nvSpPr>
        <p:spPr bwMode="auto">
          <a:xfrm>
            <a:off x="4051093" y="4557700"/>
            <a:ext cx="153620" cy="1536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65" name="Straight Arrow Connector 64"/>
          <p:cNvCxnSpPr>
            <a:stCxn id="62" idx="6"/>
            <a:endCxn id="64" idx="2"/>
          </p:cNvCxnSpPr>
          <p:nvPr/>
        </p:nvCxnSpPr>
        <p:spPr bwMode="auto">
          <a:xfrm>
            <a:off x="3705448" y="4634510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6" name="Oval 65"/>
          <p:cNvSpPr/>
          <p:nvPr/>
        </p:nvSpPr>
        <p:spPr bwMode="auto">
          <a:xfrm>
            <a:off x="4550358" y="4557700"/>
            <a:ext cx="153620" cy="1536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67" name="Straight Arrow Connector 66"/>
          <p:cNvCxnSpPr>
            <a:stCxn id="64" idx="6"/>
            <a:endCxn id="66" idx="2"/>
          </p:cNvCxnSpPr>
          <p:nvPr/>
        </p:nvCxnSpPr>
        <p:spPr bwMode="auto">
          <a:xfrm>
            <a:off x="4204713" y="4634510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Oval 68"/>
          <p:cNvSpPr/>
          <p:nvPr/>
        </p:nvSpPr>
        <p:spPr bwMode="auto">
          <a:xfrm>
            <a:off x="5049623" y="4557700"/>
            <a:ext cx="153620" cy="1536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71" name="Straight Arrow Connector 70"/>
          <p:cNvCxnSpPr>
            <a:stCxn id="66" idx="6"/>
            <a:endCxn id="69" idx="2"/>
          </p:cNvCxnSpPr>
          <p:nvPr/>
        </p:nvCxnSpPr>
        <p:spPr bwMode="auto">
          <a:xfrm>
            <a:off x="4703978" y="4634510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2" name="Oval 71"/>
          <p:cNvSpPr/>
          <p:nvPr/>
        </p:nvSpPr>
        <p:spPr bwMode="auto">
          <a:xfrm>
            <a:off x="5548888" y="4557700"/>
            <a:ext cx="153620" cy="15362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73" name="Straight Arrow Connector 72"/>
          <p:cNvCxnSpPr>
            <a:stCxn id="69" idx="6"/>
            <a:endCxn id="72" idx="2"/>
          </p:cNvCxnSpPr>
          <p:nvPr/>
        </p:nvCxnSpPr>
        <p:spPr bwMode="auto">
          <a:xfrm>
            <a:off x="5203243" y="4634510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4" name="Oval 73"/>
          <p:cNvSpPr/>
          <p:nvPr/>
        </p:nvSpPr>
        <p:spPr bwMode="auto">
          <a:xfrm>
            <a:off x="6048153" y="4557700"/>
            <a:ext cx="153620" cy="15362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75" name="Straight Arrow Connector 74"/>
          <p:cNvCxnSpPr>
            <a:stCxn id="72" idx="6"/>
            <a:endCxn id="74" idx="2"/>
          </p:cNvCxnSpPr>
          <p:nvPr/>
        </p:nvCxnSpPr>
        <p:spPr bwMode="auto">
          <a:xfrm>
            <a:off x="5702508" y="4634510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74" idx="6"/>
          </p:cNvCxnSpPr>
          <p:nvPr/>
        </p:nvCxnSpPr>
        <p:spPr bwMode="auto">
          <a:xfrm>
            <a:off x="6201773" y="4634510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942763" y="4654656"/>
                <a:ext cx="2590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763" y="4654656"/>
                <a:ext cx="259010" cy="369332"/>
              </a:xfrm>
              <a:prstGeom prst="rect">
                <a:avLst/>
              </a:prstGeom>
              <a:blipFill rotWithShape="0">
                <a:blip r:embed="rId8"/>
                <a:stretch>
                  <a:fillRect r="-23810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422323" y="4692518"/>
                <a:ext cx="2590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323" y="4692518"/>
                <a:ext cx="259010" cy="369332"/>
              </a:xfrm>
              <a:prstGeom prst="rect">
                <a:avLst/>
              </a:prstGeom>
              <a:blipFill rotWithShape="0">
                <a:blip r:embed="rId9"/>
                <a:stretch>
                  <a:fillRect r="-79070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918795" y="4654656"/>
                <a:ext cx="2590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795" y="4654656"/>
                <a:ext cx="259010" cy="369332"/>
              </a:xfrm>
              <a:prstGeom prst="rect">
                <a:avLst/>
              </a:prstGeom>
              <a:blipFill rotWithShape="0">
                <a:blip r:embed="rId10"/>
                <a:stretch>
                  <a:fillRect r="-80952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07006" y="5377193"/>
            <a:ext cx="824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These specifications can be expressed in Linear Temporal Logic (LTL).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34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13580" y="-7858"/>
            <a:ext cx="8760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to specify path properties?   </a:t>
            </a:r>
            <a:r>
              <a:rPr lang="en-US" sz="3200" dirty="0" smtClean="0">
                <a:solidFill>
                  <a:srgbClr val="FF0000"/>
                </a:solidFill>
              </a:rPr>
              <a:t>LTL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762000"/>
                <a:ext cx="9448800" cy="5601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Reachability</a:t>
                </a:r>
              </a:p>
              <a:p>
                <a:pPr lvl="2"/>
                <a:r>
                  <a:rPr lang="en-US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“Every path that starts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reaches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”</a:t>
                </a:r>
              </a:p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</a:t>
                </a:r>
              </a:p>
              <a:p>
                <a:endParaRPr lang="en-US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lvl="2"/>
                <a:endPara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lvl="2"/>
                <a:r>
                  <a:rPr lang="en-US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“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sup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𝑝𝑜𝑟𝑡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 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𝐹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𝑝𝑜𝑟𝑡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”</a:t>
                </a:r>
                <a:endParaRPr lang="en-US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lvl="2"/>
                <a:endPara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Waypointing</a:t>
                </a:r>
                <a:endParaRPr lang="en-US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lvl="2"/>
                <a:r>
                  <a:rPr lang="en-US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“a packet does not exit the network without passing through w”</a:t>
                </a:r>
              </a:p>
              <a:p>
                <a:pPr lvl="1"/>
                <a:endParaRPr lang="en-U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lvl="1"/>
                <a:endParaRPr lang="en-US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lvl="1"/>
                <a:r>
                  <a:rPr lang="en-US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</a:t>
                </a:r>
                <a:r>
                  <a:rPr lang="en-US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¬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𝑔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𝑤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”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</a:t>
                </a:r>
                <a:r>
                  <a:rPr lang="en-US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𝐹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𝑔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∧¬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𝑔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𝑤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”</a:t>
                </a:r>
              </a:p>
              <a:p>
                <a:pPr lvl="1"/>
                <a:endParaRPr lang="en-US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Service chaining</a:t>
                </a:r>
              </a:p>
              <a:p>
                <a:pPr lvl="1"/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</a:t>
                </a:r>
                <a:r>
                  <a:rPr lang="en-US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“all packets go first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and then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, </m:t>
                    </m:r>
                  </m:oMath>
                </a14:m>
                <a:endParaRPr lang="en-US" b="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lvl="1"/>
                <a:r>
                  <a:rPr lang="en-US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	before exiting the network ”</a:t>
                </a:r>
              </a:p>
              <a:p>
                <a:endParaRPr lang="sk-SK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sk-SK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</a:t>
                </a:r>
                <a:r>
                  <a:rPr lang="en-US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¬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𝑔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 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∧¬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”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762000"/>
                <a:ext cx="9448800" cy="5601855"/>
              </a:xfrm>
              <a:prstGeom prst="rect">
                <a:avLst/>
              </a:prstGeom>
              <a:blipFill rotWithShape="0">
                <a:blip r:embed="rId3"/>
                <a:stretch>
                  <a:fillRect l="-387" t="-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 bwMode="auto">
          <a:xfrm>
            <a:off x="1055503" y="1591354"/>
            <a:ext cx="153620" cy="15362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554768" y="1591354"/>
            <a:ext cx="153620" cy="1536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7" name="Straight Arrow Connector 6"/>
          <p:cNvCxnSpPr>
            <a:stCxn id="5" idx="6"/>
            <a:endCxn id="6" idx="2"/>
          </p:cNvCxnSpPr>
          <p:nvPr/>
        </p:nvCxnSpPr>
        <p:spPr bwMode="auto">
          <a:xfrm>
            <a:off x="1209123" y="1668164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2054033" y="1591354"/>
            <a:ext cx="153620" cy="1536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9" name="Straight Arrow Connector 8"/>
          <p:cNvCxnSpPr>
            <a:stCxn id="6" idx="6"/>
            <a:endCxn id="8" idx="2"/>
          </p:cNvCxnSpPr>
          <p:nvPr/>
        </p:nvCxnSpPr>
        <p:spPr bwMode="auto">
          <a:xfrm>
            <a:off x="1708388" y="1668164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2553298" y="1591354"/>
            <a:ext cx="153620" cy="1536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1" name="Straight Arrow Connector 10"/>
          <p:cNvCxnSpPr>
            <a:stCxn id="8" idx="6"/>
            <a:endCxn id="10" idx="2"/>
          </p:cNvCxnSpPr>
          <p:nvPr/>
        </p:nvCxnSpPr>
        <p:spPr bwMode="auto">
          <a:xfrm>
            <a:off x="2207653" y="1668164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3052563" y="1591354"/>
            <a:ext cx="153620" cy="1536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3" name="Straight Arrow Connector 12"/>
          <p:cNvCxnSpPr>
            <a:stCxn id="10" idx="6"/>
            <a:endCxn id="12" idx="2"/>
          </p:cNvCxnSpPr>
          <p:nvPr/>
        </p:nvCxnSpPr>
        <p:spPr bwMode="auto">
          <a:xfrm>
            <a:off x="2706918" y="1668164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Oval 13"/>
          <p:cNvSpPr/>
          <p:nvPr/>
        </p:nvSpPr>
        <p:spPr bwMode="auto">
          <a:xfrm>
            <a:off x="3551828" y="1591354"/>
            <a:ext cx="153620" cy="1536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5" name="Straight Arrow Connector 14"/>
          <p:cNvCxnSpPr>
            <a:stCxn id="12" idx="6"/>
            <a:endCxn id="14" idx="2"/>
          </p:cNvCxnSpPr>
          <p:nvPr/>
        </p:nvCxnSpPr>
        <p:spPr bwMode="auto">
          <a:xfrm>
            <a:off x="3206183" y="1668164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Oval 15"/>
          <p:cNvSpPr/>
          <p:nvPr/>
        </p:nvSpPr>
        <p:spPr bwMode="auto">
          <a:xfrm>
            <a:off x="4051093" y="1591354"/>
            <a:ext cx="153620" cy="1536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7" name="Straight Arrow Connector 16"/>
          <p:cNvCxnSpPr>
            <a:stCxn id="14" idx="6"/>
            <a:endCxn id="16" idx="2"/>
          </p:cNvCxnSpPr>
          <p:nvPr/>
        </p:nvCxnSpPr>
        <p:spPr bwMode="auto">
          <a:xfrm>
            <a:off x="3705448" y="1668164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Oval 17"/>
          <p:cNvSpPr/>
          <p:nvPr/>
        </p:nvSpPr>
        <p:spPr bwMode="auto">
          <a:xfrm>
            <a:off x="4550358" y="1591354"/>
            <a:ext cx="153620" cy="1536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9" name="Straight Arrow Connector 18"/>
          <p:cNvCxnSpPr>
            <a:stCxn id="16" idx="6"/>
            <a:endCxn id="18" idx="2"/>
          </p:cNvCxnSpPr>
          <p:nvPr/>
        </p:nvCxnSpPr>
        <p:spPr bwMode="auto">
          <a:xfrm>
            <a:off x="4204713" y="1668164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5049623" y="1591354"/>
            <a:ext cx="153620" cy="15362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1" name="Straight Arrow Connector 20"/>
          <p:cNvCxnSpPr>
            <a:stCxn id="18" idx="6"/>
            <a:endCxn id="20" idx="2"/>
          </p:cNvCxnSpPr>
          <p:nvPr/>
        </p:nvCxnSpPr>
        <p:spPr bwMode="auto">
          <a:xfrm>
            <a:off x="4703978" y="1668164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5548888" y="1591354"/>
            <a:ext cx="153620" cy="1536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3" name="Straight Arrow Connector 22"/>
          <p:cNvCxnSpPr>
            <a:stCxn id="20" idx="6"/>
            <a:endCxn id="22" idx="2"/>
          </p:cNvCxnSpPr>
          <p:nvPr/>
        </p:nvCxnSpPr>
        <p:spPr bwMode="auto">
          <a:xfrm>
            <a:off x="5203243" y="1668164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Oval 23"/>
          <p:cNvSpPr/>
          <p:nvPr/>
        </p:nvSpPr>
        <p:spPr bwMode="auto">
          <a:xfrm>
            <a:off x="6048153" y="1591354"/>
            <a:ext cx="153620" cy="1536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5" name="Straight Arrow Connector 24"/>
          <p:cNvCxnSpPr>
            <a:stCxn id="22" idx="6"/>
            <a:endCxn id="24" idx="2"/>
          </p:cNvCxnSpPr>
          <p:nvPr/>
        </p:nvCxnSpPr>
        <p:spPr bwMode="auto">
          <a:xfrm>
            <a:off x="5702508" y="1668164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24" idx="6"/>
          </p:cNvCxnSpPr>
          <p:nvPr/>
        </p:nvCxnSpPr>
        <p:spPr bwMode="auto">
          <a:xfrm>
            <a:off x="6201773" y="1668164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74381" y="1652767"/>
                <a:ext cx="2590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381" y="1652767"/>
                <a:ext cx="259010" cy="369332"/>
              </a:xfrm>
              <a:prstGeom prst="rect">
                <a:avLst/>
              </a:prstGeom>
              <a:blipFill rotWithShape="0">
                <a:blip r:embed="rId4"/>
                <a:stretch>
                  <a:fillRect r="-28571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018569" y="1668164"/>
                <a:ext cx="2590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569" y="1668164"/>
                <a:ext cx="259010" cy="369332"/>
              </a:xfrm>
              <a:prstGeom prst="rect">
                <a:avLst/>
              </a:prstGeom>
              <a:blipFill rotWithShape="0">
                <a:blip r:embed="rId5"/>
                <a:stretch>
                  <a:fillRect r="-37209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/>
          <p:cNvSpPr/>
          <p:nvPr/>
        </p:nvSpPr>
        <p:spPr bwMode="auto">
          <a:xfrm>
            <a:off x="1055503" y="3251527"/>
            <a:ext cx="153620" cy="15362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1554768" y="3251527"/>
            <a:ext cx="153620" cy="1536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31" name="Straight Arrow Connector 30"/>
          <p:cNvCxnSpPr>
            <a:stCxn id="29" idx="6"/>
            <a:endCxn id="30" idx="2"/>
          </p:cNvCxnSpPr>
          <p:nvPr/>
        </p:nvCxnSpPr>
        <p:spPr bwMode="auto">
          <a:xfrm>
            <a:off x="1209123" y="3328337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2054033" y="3251527"/>
            <a:ext cx="153620" cy="1536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33" name="Straight Arrow Connector 32"/>
          <p:cNvCxnSpPr>
            <a:stCxn id="30" idx="6"/>
            <a:endCxn id="32" idx="2"/>
          </p:cNvCxnSpPr>
          <p:nvPr/>
        </p:nvCxnSpPr>
        <p:spPr bwMode="auto">
          <a:xfrm>
            <a:off x="1708388" y="3328337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Oval 33"/>
          <p:cNvSpPr/>
          <p:nvPr/>
        </p:nvSpPr>
        <p:spPr bwMode="auto">
          <a:xfrm>
            <a:off x="2553298" y="3251527"/>
            <a:ext cx="153620" cy="1536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35" name="Straight Arrow Connector 34"/>
          <p:cNvCxnSpPr>
            <a:stCxn id="32" idx="6"/>
            <a:endCxn id="34" idx="2"/>
          </p:cNvCxnSpPr>
          <p:nvPr/>
        </p:nvCxnSpPr>
        <p:spPr bwMode="auto">
          <a:xfrm>
            <a:off x="2207653" y="3328337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Oval 35"/>
          <p:cNvSpPr/>
          <p:nvPr/>
        </p:nvSpPr>
        <p:spPr bwMode="auto">
          <a:xfrm>
            <a:off x="3052563" y="3251527"/>
            <a:ext cx="153620" cy="1536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37" name="Straight Arrow Connector 36"/>
          <p:cNvCxnSpPr>
            <a:stCxn id="34" idx="6"/>
            <a:endCxn id="36" idx="2"/>
          </p:cNvCxnSpPr>
          <p:nvPr/>
        </p:nvCxnSpPr>
        <p:spPr bwMode="auto">
          <a:xfrm>
            <a:off x="2706918" y="3328337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Oval 37"/>
          <p:cNvSpPr/>
          <p:nvPr/>
        </p:nvSpPr>
        <p:spPr bwMode="auto">
          <a:xfrm>
            <a:off x="3551828" y="3251527"/>
            <a:ext cx="153620" cy="15362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39" name="Straight Arrow Connector 38"/>
          <p:cNvCxnSpPr>
            <a:stCxn id="36" idx="6"/>
            <a:endCxn id="38" idx="2"/>
          </p:cNvCxnSpPr>
          <p:nvPr/>
        </p:nvCxnSpPr>
        <p:spPr bwMode="auto">
          <a:xfrm>
            <a:off x="3206183" y="3328337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Oval 39"/>
          <p:cNvSpPr/>
          <p:nvPr/>
        </p:nvSpPr>
        <p:spPr bwMode="auto">
          <a:xfrm>
            <a:off x="4051093" y="3251527"/>
            <a:ext cx="153620" cy="1536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41" name="Straight Arrow Connector 40"/>
          <p:cNvCxnSpPr>
            <a:stCxn id="38" idx="6"/>
            <a:endCxn id="40" idx="2"/>
          </p:cNvCxnSpPr>
          <p:nvPr/>
        </p:nvCxnSpPr>
        <p:spPr bwMode="auto">
          <a:xfrm>
            <a:off x="3705448" y="3328337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Oval 41"/>
          <p:cNvSpPr/>
          <p:nvPr/>
        </p:nvSpPr>
        <p:spPr bwMode="auto">
          <a:xfrm>
            <a:off x="4550358" y="3251527"/>
            <a:ext cx="153620" cy="1536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43" name="Straight Arrow Connector 42"/>
          <p:cNvCxnSpPr>
            <a:stCxn id="40" idx="6"/>
            <a:endCxn id="42" idx="2"/>
          </p:cNvCxnSpPr>
          <p:nvPr/>
        </p:nvCxnSpPr>
        <p:spPr bwMode="auto">
          <a:xfrm>
            <a:off x="4204713" y="3328337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Oval 43"/>
          <p:cNvSpPr/>
          <p:nvPr/>
        </p:nvSpPr>
        <p:spPr bwMode="auto">
          <a:xfrm>
            <a:off x="5049623" y="3251527"/>
            <a:ext cx="153620" cy="1536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45" name="Straight Arrow Connector 44"/>
          <p:cNvCxnSpPr>
            <a:stCxn id="42" idx="6"/>
            <a:endCxn id="44" idx="2"/>
          </p:cNvCxnSpPr>
          <p:nvPr/>
        </p:nvCxnSpPr>
        <p:spPr bwMode="auto">
          <a:xfrm>
            <a:off x="4703978" y="3328337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Oval 45"/>
          <p:cNvSpPr/>
          <p:nvPr/>
        </p:nvSpPr>
        <p:spPr bwMode="auto">
          <a:xfrm>
            <a:off x="5548888" y="3251527"/>
            <a:ext cx="153620" cy="15362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47" name="Straight Arrow Connector 46"/>
          <p:cNvCxnSpPr>
            <a:stCxn id="44" idx="6"/>
            <a:endCxn id="46" idx="2"/>
          </p:cNvCxnSpPr>
          <p:nvPr/>
        </p:nvCxnSpPr>
        <p:spPr bwMode="auto">
          <a:xfrm>
            <a:off x="5203243" y="3328337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Oval 47"/>
          <p:cNvSpPr/>
          <p:nvPr/>
        </p:nvSpPr>
        <p:spPr bwMode="auto">
          <a:xfrm>
            <a:off x="6048153" y="3251527"/>
            <a:ext cx="153620" cy="1536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49" name="Straight Arrow Connector 48"/>
          <p:cNvCxnSpPr>
            <a:stCxn id="46" idx="6"/>
            <a:endCxn id="48" idx="2"/>
          </p:cNvCxnSpPr>
          <p:nvPr/>
        </p:nvCxnSpPr>
        <p:spPr bwMode="auto">
          <a:xfrm>
            <a:off x="5702508" y="3328337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48" idx="6"/>
          </p:cNvCxnSpPr>
          <p:nvPr/>
        </p:nvCxnSpPr>
        <p:spPr bwMode="auto">
          <a:xfrm>
            <a:off x="6201773" y="3328337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443516" y="3378262"/>
                <a:ext cx="2590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516" y="3378262"/>
                <a:ext cx="259010" cy="369332"/>
              </a:xfrm>
              <a:prstGeom prst="rect">
                <a:avLst/>
              </a:prstGeom>
              <a:blipFill rotWithShape="0">
                <a:blip r:embed="rId6"/>
                <a:stretch>
                  <a:fillRect r="-2381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422323" y="3386345"/>
                <a:ext cx="2590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323" y="3386345"/>
                <a:ext cx="259010" cy="369332"/>
              </a:xfrm>
              <a:prstGeom prst="rect">
                <a:avLst/>
              </a:prstGeom>
              <a:blipFill rotWithShape="0">
                <a:blip r:embed="rId7"/>
                <a:stretch>
                  <a:fillRect r="-41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/>
          <p:cNvSpPr/>
          <p:nvPr/>
        </p:nvSpPr>
        <p:spPr bwMode="auto">
          <a:xfrm>
            <a:off x="1055503" y="5348391"/>
            <a:ext cx="153620" cy="15362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1554768" y="5348391"/>
            <a:ext cx="153620" cy="1536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55" name="Straight Arrow Connector 54"/>
          <p:cNvCxnSpPr>
            <a:stCxn id="53" idx="6"/>
            <a:endCxn id="54" idx="2"/>
          </p:cNvCxnSpPr>
          <p:nvPr/>
        </p:nvCxnSpPr>
        <p:spPr bwMode="auto">
          <a:xfrm>
            <a:off x="1209123" y="5425201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Oval 55"/>
          <p:cNvSpPr/>
          <p:nvPr/>
        </p:nvSpPr>
        <p:spPr bwMode="auto">
          <a:xfrm>
            <a:off x="2054033" y="5348391"/>
            <a:ext cx="153620" cy="15362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57" name="Straight Arrow Connector 56"/>
          <p:cNvCxnSpPr>
            <a:stCxn id="54" idx="6"/>
            <a:endCxn id="56" idx="2"/>
          </p:cNvCxnSpPr>
          <p:nvPr/>
        </p:nvCxnSpPr>
        <p:spPr bwMode="auto">
          <a:xfrm>
            <a:off x="1708388" y="5425201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Oval 57"/>
          <p:cNvSpPr/>
          <p:nvPr/>
        </p:nvSpPr>
        <p:spPr bwMode="auto">
          <a:xfrm>
            <a:off x="2553298" y="5348391"/>
            <a:ext cx="153620" cy="1536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59" name="Straight Arrow Connector 58"/>
          <p:cNvCxnSpPr>
            <a:stCxn id="56" idx="6"/>
            <a:endCxn id="58" idx="2"/>
          </p:cNvCxnSpPr>
          <p:nvPr/>
        </p:nvCxnSpPr>
        <p:spPr bwMode="auto">
          <a:xfrm>
            <a:off x="2207653" y="5425201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Oval 59"/>
          <p:cNvSpPr/>
          <p:nvPr/>
        </p:nvSpPr>
        <p:spPr bwMode="auto">
          <a:xfrm>
            <a:off x="3052563" y="5348391"/>
            <a:ext cx="153620" cy="1536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61" name="Straight Arrow Connector 60"/>
          <p:cNvCxnSpPr>
            <a:stCxn id="58" idx="6"/>
            <a:endCxn id="60" idx="2"/>
          </p:cNvCxnSpPr>
          <p:nvPr/>
        </p:nvCxnSpPr>
        <p:spPr bwMode="auto">
          <a:xfrm>
            <a:off x="2706918" y="5425201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Oval 61"/>
          <p:cNvSpPr/>
          <p:nvPr/>
        </p:nvSpPr>
        <p:spPr bwMode="auto">
          <a:xfrm>
            <a:off x="3551828" y="5348391"/>
            <a:ext cx="153620" cy="15362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63" name="Straight Arrow Connector 62"/>
          <p:cNvCxnSpPr>
            <a:stCxn id="60" idx="6"/>
            <a:endCxn id="62" idx="2"/>
          </p:cNvCxnSpPr>
          <p:nvPr/>
        </p:nvCxnSpPr>
        <p:spPr bwMode="auto">
          <a:xfrm>
            <a:off x="3206183" y="5425201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Oval 63"/>
          <p:cNvSpPr/>
          <p:nvPr/>
        </p:nvSpPr>
        <p:spPr bwMode="auto">
          <a:xfrm>
            <a:off x="4051093" y="5348391"/>
            <a:ext cx="153620" cy="1536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65" name="Straight Arrow Connector 64"/>
          <p:cNvCxnSpPr>
            <a:stCxn id="62" idx="6"/>
            <a:endCxn id="64" idx="2"/>
          </p:cNvCxnSpPr>
          <p:nvPr/>
        </p:nvCxnSpPr>
        <p:spPr bwMode="auto">
          <a:xfrm>
            <a:off x="3705448" y="5425201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6" name="Oval 65"/>
          <p:cNvSpPr/>
          <p:nvPr/>
        </p:nvSpPr>
        <p:spPr bwMode="auto">
          <a:xfrm>
            <a:off x="4550358" y="5348391"/>
            <a:ext cx="153620" cy="1536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67" name="Straight Arrow Connector 66"/>
          <p:cNvCxnSpPr>
            <a:stCxn id="64" idx="6"/>
            <a:endCxn id="66" idx="2"/>
          </p:cNvCxnSpPr>
          <p:nvPr/>
        </p:nvCxnSpPr>
        <p:spPr bwMode="auto">
          <a:xfrm>
            <a:off x="4204713" y="5425201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Oval 68"/>
          <p:cNvSpPr/>
          <p:nvPr/>
        </p:nvSpPr>
        <p:spPr bwMode="auto">
          <a:xfrm>
            <a:off x="5049623" y="5348391"/>
            <a:ext cx="153620" cy="1536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71" name="Straight Arrow Connector 70"/>
          <p:cNvCxnSpPr>
            <a:stCxn id="66" idx="6"/>
            <a:endCxn id="69" idx="2"/>
          </p:cNvCxnSpPr>
          <p:nvPr/>
        </p:nvCxnSpPr>
        <p:spPr bwMode="auto">
          <a:xfrm>
            <a:off x="4703978" y="5425201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2" name="Oval 71"/>
          <p:cNvSpPr/>
          <p:nvPr/>
        </p:nvSpPr>
        <p:spPr bwMode="auto">
          <a:xfrm>
            <a:off x="5548888" y="5348391"/>
            <a:ext cx="153620" cy="15362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73" name="Straight Arrow Connector 72"/>
          <p:cNvCxnSpPr>
            <a:stCxn id="69" idx="6"/>
            <a:endCxn id="72" idx="2"/>
          </p:cNvCxnSpPr>
          <p:nvPr/>
        </p:nvCxnSpPr>
        <p:spPr bwMode="auto">
          <a:xfrm>
            <a:off x="5203243" y="5425201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4" name="Oval 73"/>
          <p:cNvSpPr/>
          <p:nvPr/>
        </p:nvSpPr>
        <p:spPr bwMode="auto">
          <a:xfrm>
            <a:off x="6048153" y="5348391"/>
            <a:ext cx="153620" cy="1536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75" name="Straight Arrow Connector 74"/>
          <p:cNvCxnSpPr>
            <a:stCxn id="72" idx="6"/>
            <a:endCxn id="74" idx="2"/>
          </p:cNvCxnSpPr>
          <p:nvPr/>
        </p:nvCxnSpPr>
        <p:spPr bwMode="auto">
          <a:xfrm>
            <a:off x="5702508" y="5425201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74" idx="6"/>
          </p:cNvCxnSpPr>
          <p:nvPr/>
        </p:nvCxnSpPr>
        <p:spPr bwMode="auto">
          <a:xfrm>
            <a:off x="6201773" y="5425201"/>
            <a:ext cx="345645" cy="0"/>
          </a:xfrm>
          <a:prstGeom prst="straightConnector1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443516" y="5475126"/>
                <a:ext cx="2590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516" y="5475126"/>
                <a:ext cx="259010" cy="369332"/>
              </a:xfrm>
              <a:prstGeom prst="rect">
                <a:avLst/>
              </a:prstGeom>
              <a:blipFill rotWithShape="0">
                <a:blip r:embed="rId8"/>
                <a:stretch>
                  <a:fillRect r="-2381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422323" y="5483209"/>
                <a:ext cx="2590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323" y="5483209"/>
                <a:ext cx="259010" cy="369332"/>
              </a:xfrm>
              <a:prstGeom prst="rect">
                <a:avLst/>
              </a:prstGeom>
              <a:blipFill rotWithShape="0">
                <a:blip r:embed="rId9"/>
                <a:stretch>
                  <a:fillRect r="-7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918795" y="5445347"/>
                <a:ext cx="2590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795" y="5445347"/>
                <a:ext cx="259010" cy="369332"/>
              </a:xfrm>
              <a:prstGeom prst="rect">
                <a:avLst/>
              </a:prstGeom>
              <a:blipFill rotWithShape="0">
                <a:blip r:embed="rId10"/>
                <a:stretch>
                  <a:fillRect r="-8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886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… </a:t>
            </a:r>
            <a:r>
              <a:rPr lang="en-US" dirty="0" smtClean="0"/>
              <a:t>but how do we create all this software?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5" y="1934511"/>
            <a:ext cx="8458200" cy="3689065"/>
          </a:xfrm>
        </p:spPr>
      </p:pic>
    </p:spTree>
    <p:extLst>
      <p:ext uri="{BB962C8B-B14F-4D97-AF65-F5344CB8AC3E}">
        <p14:creationId xmlns:p14="http://schemas.microsoft.com/office/powerpoint/2010/main" val="214318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556" y="1092335"/>
            <a:ext cx="8886892" cy="1477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Specification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85566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Program Synthesis for Networks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3363118" y="3639092"/>
            <a:ext cx="2112963" cy="784830"/>
          </a:xfrm>
          <a:prstGeom prst="rect">
            <a:avLst/>
          </a:prstGeom>
          <a:solidFill>
            <a:schemeClr val="accent1">
              <a:alpha val="74901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Synthesizer</a:t>
            </a:r>
          </a:p>
          <a:p>
            <a:pPr>
              <a:spcBef>
                <a:spcPct val="50000"/>
              </a:spcBef>
            </a:pPr>
            <a:endParaRPr lang="en-US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4455" name="Line 7"/>
          <p:cNvSpPr>
            <a:spLocks noChangeShapeType="1"/>
          </p:cNvSpPr>
          <p:nvPr/>
        </p:nvSpPr>
        <p:spPr bwMode="auto">
          <a:xfrm>
            <a:off x="4419600" y="4495800"/>
            <a:ext cx="0" cy="1039812"/>
          </a:xfrm>
          <a:prstGeom prst="line">
            <a:avLst/>
          </a:prstGeom>
          <a:noFill/>
          <a:ln w="2508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04458" name="Text Box 10"/>
          <p:cNvSpPr txBox="1">
            <a:spLocks noChangeArrowheads="1"/>
          </p:cNvSpPr>
          <p:nvPr/>
        </p:nvSpPr>
        <p:spPr bwMode="auto">
          <a:xfrm>
            <a:off x="34585" y="1654314"/>
            <a:ext cx="25908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Initial and final configuration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966437" y="5535612"/>
            <a:ext cx="41148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320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Update Program</a:t>
            </a:r>
            <a:r>
              <a:rPr lang="en-US" sz="200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0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600700" y="1507833"/>
            <a:ext cx="281921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Update each switch at most once</a:t>
            </a:r>
          </a:p>
        </p:txBody>
      </p:sp>
      <p:sp>
        <p:nvSpPr>
          <p:cNvPr id="2" name="Rectangle 1"/>
          <p:cNvSpPr/>
          <p:nvPr/>
        </p:nvSpPr>
        <p:spPr>
          <a:xfrm>
            <a:off x="3328001" y="1396562"/>
            <a:ext cx="2562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Packet trace  </a:t>
            </a:r>
            <a:r>
              <a:rPr 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specification 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4453" name="Line 5"/>
          <p:cNvSpPr>
            <a:spLocks noChangeShapeType="1"/>
          </p:cNvSpPr>
          <p:nvPr/>
        </p:nvSpPr>
        <p:spPr bwMode="auto">
          <a:xfrm>
            <a:off x="1808164" y="2362200"/>
            <a:ext cx="1182204" cy="1188490"/>
          </a:xfrm>
          <a:prstGeom prst="line">
            <a:avLst/>
          </a:prstGeom>
          <a:noFill/>
          <a:ln w="1714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4535002" y="2057400"/>
            <a:ext cx="1" cy="1143000"/>
          </a:xfrm>
          <a:prstGeom prst="line">
            <a:avLst/>
          </a:prstGeom>
          <a:noFill/>
          <a:ln w="1714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>
            <a:off x="5257800" y="2180324"/>
            <a:ext cx="685800" cy="1153267"/>
          </a:xfrm>
          <a:prstGeom prst="line">
            <a:avLst/>
          </a:prstGeom>
          <a:noFill/>
          <a:ln w="1714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8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75" y="5505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Synthesis of consistent update programs</a:t>
            </a:r>
            <a:br>
              <a:rPr lang="en-US" b="1" dirty="0"/>
            </a:br>
            <a:endParaRPr lang="en-US" dirty="0"/>
          </a:p>
        </p:txBody>
      </p:sp>
      <p:pic>
        <p:nvPicPr>
          <p:cNvPr id="2050" name="Picture 2" descr="social_network_abstrac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6937" y="1189129"/>
            <a:ext cx="1387475" cy="104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77873" y="2209366"/>
            <a:ext cx="769620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specifications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sz="200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sz="200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00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Synthesis 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algorithm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is incremental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verification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important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here?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Incremental LTL model checking on loop-free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models</a:t>
            </a:r>
          </a:p>
          <a:p>
            <a:pPr lvl="2"/>
            <a:endParaRPr lang="en-US" sz="20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/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62507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6008" y="-9355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Algorithm</a:t>
            </a:r>
            <a:endParaRPr lang="en-US" sz="4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228600" y="838200"/>
                <a:ext cx="8534400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70C0"/>
                    </a:solidFill>
                    <a:latin typeface="Verdana" panose="020B0604030504040204" pitchFamily="34" charset="0"/>
                  </a:rPr>
                  <a:t>Depth-first search:  </a:t>
                </a:r>
              </a:p>
              <a:p>
                <a:pPr marL="0" lvl="1"/>
                <a:r>
                  <a:rPr lang="en-US" sz="1600" dirty="0" smtClean="0">
                    <a:latin typeface="Verdana" panose="020B0604030504040204" pitchFamily="34" charset="0"/>
                  </a:rPr>
                  <a:t>	Tries to update switches one-by-one, looking for the correct order, backtracks if a bad configuration is reached. </a:t>
                </a:r>
                <a:endParaRPr lang="en-US" dirty="0" smtClean="0">
                  <a:latin typeface="Verdana" panose="020B0604030504040204" pitchFamily="34" charset="0"/>
                </a:endParaRPr>
              </a:p>
              <a:p>
                <a:pPr marL="0" lvl="1"/>
                <a:endParaRPr lang="en-US" sz="2800" dirty="0" smtClean="0">
                  <a:latin typeface="Verdana" panose="020B0604030504040204" pitchFamily="34" charset="0"/>
                </a:endParaRPr>
              </a:p>
              <a:p>
                <a:pPr marL="0" lvl="1"/>
                <a:endParaRPr lang="en-US" sz="2800" dirty="0" smtClean="0">
                  <a:latin typeface="Verdana" panose="020B0604030504040204" pitchFamily="34" charset="0"/>
                </a:endParaRPr>
              </a:p>
              <a:p>
                <a:pPr marL="0" lvl="1"/>
                <a:r>
                  <a:rPr lang="en-US" sz="2800" dirty="0" smtClean="0">
                    <a:latin typeface="Verdana" panose="020B0604030504040204" pitchFamily="34" charset="0"/>
                  </a:rPr>
                  <a:t>The search space is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Verdana" panose="020B0604030504040204" pitchFamily="34" charset="0"/>
                  </a:rPr>
                  <a:t>huge</a:t>
                </a:r>
                <a:r>
                  <a:rPr lang="en-US" sz="2800" dirty="0" smtClean="0">
                    <a:latin typeface="Verdana" panose="020B0604030504040204" pitchFamily="34" charset="0"/>
                  </a:rPr>
                  <a:t>:</a:t>
                </a:r>
              </a:p>
              <a:p>
                <a:pPr lvl="1" indent="-457200">
                  <a:buFont typeface="Wingdings" panose="05000000000000000000" pitchFamily="2" charset="2"/>
                  <a:buChar char="q"/>
                </a:pPr>
                <a:endParaRPr lang="en-US" sz="2000" dirty="0" smtClean="0">
                  <a:latin typeface="Verdana" panose="020B0604030504040204" pitchFamily="34" charset="0"/>
                </a:endParaRPr>
              </a:p>
              <a:p>
                <a:pPr lvl="1" indent="-457200">
                  <a:buFont typeface="Wingdings" panose="05000000000000000000" pitchFamily="2" charset="2"/>
                  <a:buChar char="q"/>
                </a:pPr>
                <a:r>
                  <a:rPr lang="en-US" sz="2000" dirty="0" smtClean="0">
                    <a:latin typeface="Verdana" panose="020B0604030504040204" pitchFamily="34" charset="0"/>
                  </a:rPr>
                  <a:t>1000 switches to be updated – </a:t>
                </a:r>
              </a:p>
              <a:p>
                <a:pPr marL="0" lvl="1"/>
                <a:r>
                  <a:rPr lang="en-US" sz="2000" dirty="0">
                    <a:latin typeface="Verdana" panose="020B0604030504040204" pitchFamily="34" charset="0"/>
                  </a:rPr>
                  <a:t>	</a:t>
                </a:r>
                <a:r>
                  <a:rPr lang="en-US" sz="2000" dirty="0" smtClean="0">
                    <a:latin typeface="Verdan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301</m:t>
                        </m:r>
                      </m:sup>
                    </m:sSup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Verdana" panose="020B0604030504040204" pitchFamily="34" charset="0"/>
                  </a:rPr>
                  <a:t>possible configurations</a:t>
                </a:r>
              </a:p>
              <a:p>
                <a:pPr marL="0" lvl="1"/>
                <a:endParaRPr lang="en-US" sz="2000" dirty="0" smtClean="0">
                  <a:latin typeface="Verdana" panose="020B0604030504040204" pitchFamily="34" charset="0"/>
                </a:endParaRPr>
              </a:p>
              <a:p>
                <a:pPr lvl="1" indent="-457200">
                  <a:buFont typeface="Wingdings" panose="05000000000000000000" pitchFamily="2" charset="2"/>
                  <a:buChar char="q"/>
                </a:pPr>
                <a:r>
                  <a:rPr lang="en-US" sz="2000" dirty="0" smtClean="0">
                    <a:solidFill>
                      <a:srgbClr val="FF0000"/>
                    </a:solidFill>
                    <a:latin typeface="Verdana" panose="020B0604030504040204" pitchFamily="34" charset="0"/>
                  </a:rPr>
                  <a:t>for each encountered configuration</a:t>
                </a:r>
                <a:r>
                  <a:rPr lang="en-US" sz="2000" dirty="0" smtClean="0">
                    <a:latin typeface="Verdana" panose="020B0604030504040204" pitchFamily="34" charset="0"/>
                  </a:rPr>
                  <a:t> we need to solve the LTL model checking problem </a:t>
                </a:r>
              </a:p>
              <a:p>
                <a:pPr marL="0" lvl="1"/>
                <a:r>
                  <a:rPr lang="en-US" sz="2000" dirty="0">
                    <a:latin typeface="Verdana" panose="020B0604030504040204" pitchFamily="34" charset="0"/>
                  </a:rPr>
                  <a:t>	</a:t>
                </a:r>
                <a:r>
                  <a:rPr lang="en-US" sz="2000" dirty="0" smtClean="0">
                    <a:latin typeface="Verdana" panose="020B0604030504040204" pitchFamily="34" charset="0"/>
                  </a:rPr>
                  <a:t>–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Verdana" panose="020B0604030504040204" pitchFamily="34" charset="0"/>
                  </a:rPr>
                  <a:t>a computationally hard </a:t>
                </a:r>
                <a:r>
                  <a:rPr lang="en-US" sz="2000" dirty="0" smtClean="0">
                    <a:latin typeface="Verdana" panose="020B0604030504040204" pitchFamily="34" charset="0"/>
                  </a:rPr>
                  <a:t>(PSPACE-complete)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Verdana" panose="020B0604030504040204" pitchFamily="34" charset="0"/>
                  </a:rPr>
                  <a:t>problem</a:t>
                </a:r>
                <a:endParaRPr lang="en-US" sz="2000" dirty="0">
                  <a:solidFill>
                    <a:srgbClr val="FF0000"/>
                  </a:solidFill>
                  <a:latin typeface="Verdana" panose="020B0604030504040204" pitchFamily="34" charset="0"/>
                </a:endParaRPr>
              </a:p>
              <a:p>
                <a:pPr lvl="1" indent="-457200">
                  <a:buFont typeface="Wingdings" panose="05000000000000000000" pitchFamily="2" charset="2"/>
                  <a:buChar char="q"/>
                </a:pPr>
                <a:endParaRPr lang="en-US" sz="2800" dirty="0" smtClean="0">
                  <a:latin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838200"/>
                <a:ext cx="8534400" cy="4893647"/>
              </a:xfrm>
              <a:prstGeom prst="rect">
                <a:avLst/>
              </a:prstGeom>
              <a:blipFill rotWithShape="0">
                <a:blip r:embed="rId3"/>
                <a:stretch>
                  <a:fillRect l="-1500" t="-1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377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6008" y="-9355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Algorithm</a:t>
            </a:r>
            <a:endParaRPr lang="en-US" sz="4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28600" y="838200"/>
            <a:ext cx="85344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Verdana" panose="020B0604030504040204" pitchFamily="34" charset="0"/>
              </a:rPr>
              <a:t>Depth-first search:  </a:t>
            </a:r>
          </a:p>
          <a:p>
            <a:pPr marL="0" lvl="1"/>
            <a:r>
              <a:rPr lang="en-US" sz="1600" dirty="0" smtClean="0">
                <a:latin typeface="Verdana" panose="020B0604030504040204" pitchFamily="34" charset="0"/>
              </a:rPr>
              <a:t>	Tries to update switches one-by-one, looking for the correct order. </a:t>
            </a:r>
            <a:endParaRPr lang="en-US" dirty="0" smtClean="0">
              <a:latin typeface="Verdana" panose="020B0604030504040204" pitchFamily="34" charset="0"/>
            </a:endParaRPr>
          </a:p>
          <a:p>
            <a:pPr marL="0" lvl="1"/>
            <a:endParaRPr lang="en-US" sz="2800" dirty="0" smtClean="0">
              <a:latin typeface="Verdana" panose="020B0604030504040204" pitchFamily="34" charset="0"/>
            </a:endParaRPr>
          </a:p>
          <a:p>
            <a:pPr marL="0" lvl="1"/>
            <a:endParaRPr lang="en-US" sz="2800" dirty="0" smtClean="0">
              <a:latin typeface="Verdana" panose="020B0604030504040204" pitchFamily="34" charset="0"/>
            </a:endParaRPr>
          </a:p>
          <a:p>
            <a:pPr marL="0" lvl="1"/>
            <a:r>
              <a:rPr lang="en-US" sz="2800" dirty="0" smtClean="0">
                <a:latin typeface="Verdana" panose="020B0604030504040204" pitchFamily="34" charset="0"/>
              </a:rPr>
              <a:t>Two main ideas:</a:t>
            </a:r>
            <a:r>
              <a:rPr lang="en-US" dirty="0" smtClean="0">
                <a:latin typeface="Verdana" panose="020B0604030504040204" pitchFamily="34" charset="0"/>
              </a:rPr>
              <a:t>	</a:t>
            </a:r>
          </a:p>
          <a:p>
            <a:pPr marL="0" lvl="1"/>
            <a:endParaRPr lang="en-US" dirty="0">
              <a:latin typeface="Verdana" panose="020B0604030504040204" pitchFamily="34" charset="0"/>
            </a:endParaRPr>
          </a:p>
          <a:p>
            <a:r>
              <a:rPr lang="en-US" sz="2800" dirty="0" smtClean="0">
                <a:latin typeface="Verdana" panose="020B0604030504040204" pitchFamily="34" charset="0"/>
              </a:rPr>
              <a:t>I. Counterexamples to prune the search space</a:t>
            </a:r>
          </a:p>
          <a:p>
            <a:endParaRPr lang="en-US" dirty="0">
              <a:latin typeface="Verdana" panose="020B0604030504040204" pitchFamily="34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II. </a:t>
            </a:r>
            <a:r>
              <a:rPr lang="en-US" sz="2800" dirty="0">
                <a:solidFill>
                  <a:srgbClr val="FF0000"/>
                </a:solidFill>
                <a:latin typeface="Verdana" panose="020B0604030504040204" pitchFamily="34" charset="0"/>
              </a:rPr>
              <a:t>Incremental model checking </a:t>
            </a:r>
            <a:r>
              <a:rPr lang="en-US" sz="2800" dirty="0" smtClean="0">
                <a:latin typeface="Verdana" panose="020B0604030504040204" pitchFamily="34" charset="0"/>
              </a:rPr>
              <a:t>for LTL</a:t>
            </a:r>
            <a:endParaRPr lang="en-US" sz="2800" dirty="0">
              <a:latin typeface="Verdana" panose="020B0604030504040204" pitchFamily="34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80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79056" y="-6805"/>
            <a:ext cx="8760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Model Checking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24201" y="3232561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packets reach H3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packets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traverse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4" name="Picture 17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67400" y="3569298"/>
            <a:ext cx="256650" cy="285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1234" y="863126"/>
            <a:ext cx="3894667" cy="175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1559867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 M: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9056" y="3302252"/>
            <a:ext cx="2664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Specification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S: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600200" y="4491882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Question: Does M satisfy S?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15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548" y="3837178"/>
            <a:ext cx="643242" cy="847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483" y="3159578"/>
            <a:ext cx="1041373" cy="3905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652" y="3871429"/>
            <a:ext cx="643242" cy="8477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5020" y="3867331"/>
            <a:ext cx="643242" cy="8477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6429" y="3827071"/>
            <a:ext cx="643242" cy="8477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7363" y="3092284"/>
            <a:ext cx="1041373" cy="3905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59" y="2236968"/>
            <a:ext cx="1041373" cy="3905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520" y="3195154"/>
            <a:ext cx="1041373" cy="39055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5955" y="3195154"/>
            <a:ext cx="1041373" cy="3905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485" y="2234448"/>
            <a:ext cx="1041373" cy="39055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092" y="2230245"/>
            <a:ext cx="1041373" cy="39055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587" y="2236968"/>
            <a:ext cx="1041373" cy="39055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630" y="1040919"/>
            <a:ext cx="1041373" cy="39055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141" y="986646"/>
            <a:ext cx="1041373" cy="390554"/>
          </a:xfrm>
          <a:prstGeom prst="rect">
            <a:avLst/>
          </a:prstGeom>
        </p:spPr>
      </p:pic>
      <p:cxnSp>
        <p:nvCxnSpPr>
          <p:cNvPr id="44" name="Straight Arrow Connector 43"/>
          <p:cNvCxnSpPr>
            <a:stCxn id="4" idx="0"/>
            <a:endCxn id="35" idx="2"/>
          </p:cNvCxnSpPr>
          <p:nvPr/>
        </p:nvCxnSpPr>
        <p:spPr>
          <a:xfrm flipV="1">
            <a:off x="718170" y="2620799"/>
            <a:ext cx="2187609" cy="53877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0"/>
            <a:endCxn id="35" idx="2"/>
          </p:cNvCxnSpPr>
          <p:nvPr/>
        </p:nvCxnSpPr>
        <p:spPr>
          <a:xfrm flipV="1">
            <a:off x="2888050" y="2620799"/>
            <a:ext cx="17729" cy="47148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9" idx="0"/>
            <a:endCxn id="30" idx="2"/>
          </p:cNvCxnSpPr>
          <p:nvPr/>
        </p:nvCxnSpPr>
        <p:spPr>
          <a:xfrm flipH="1" flipV="1">
            <a:off x="700146" y="2627522"/>
            <a:ext cx="2187904" cy="46476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5" idx="0"/>
            <a:endCxn id="40" idx="2"/>
          </p:cNvCxnSpPr>
          <p:nvPr/>
        </p:nvCxnSpPr>
        <p:spPr>
          <a:xfrm flipV="1">
            <a:off x="2905779" y="1431473"/>
            <a:ext cx="3357538" cy="79877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5" idx="0"/>
            <a:endCxn id="42" idx="2"/>
          </p:cNvCxnSpPr>
          <p:nvPr/>
        </p:nvCxnSpPr>
        <p:spPr>
          <a:xfrm flipH="1" flipV="1">
            <a:off x="1862828" y="1377200"/>
            <a:ext cx="1042951" cy="85304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39" idx="0"/>
            <a:endCxn id="42" idx="2"/>
          </p:cNvCxnSpPr>
          <p:nvPr/>
        </p:nvCxnSpPr>
        <p:spPr>
          <a:xfrm flipH="1" flipV="1">
            <a:off x="1862828" y="1377200"/>
            <a:ext cx="5864446" cy="85976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39" idx="0"/>
            <a:endCxn id="40" idx="2"/>
          </p:cNvCxnSpPr>
          <p:nvPr/>
        </p:nvCxnSpPr>
        <p:spPr>
          <a:xfrm flipH="1" flipV="1">
            <a:off x="6263317" y="1431473"/>
            <a:ext cx="1463957" cy="80549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31" idx="0"/>
            <a:endCxn id="39" idx="2"/>
          </p:cNvCxnSpPr>
          <p:nvPr/>
        </p:nvCxnSpPr>
        <p:spPr>
          <a:xfrm flipH="1" flipV="1">
            <a:off x="7727274" y="2627522"/>
            <a:ext cx="1933" cy="5676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25" idx="0"/>
            <a:endCxn id="31" idx="2"/>
          </p:cNvCxnSpPr>
          <p:nvPr/>
        </p:nvCxnSpPr>
        <p:spPr>
          <a:xfrm flipV="1">
            <a:off x="7727273" y="3585708"/>
            <a:ext cx="1934" cy="285721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38852" y="4005241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</a:t>
            </a:r>
            <a:r>
              <a:rPr lang="en-US" sz="2200" baseline="-25000" dirty="0" smtClean="0"/>
              <a:t>1</a:t>
            </a:r>
            <a:endParaRPr lang="en-US" sz="2200" baseline="-25000" dirty="0"/>
          </a:p>
        </p:txBody>
      </p:sp>
      <p:sp>
        <p:nvSpPr>
          <p:cNvPr id="96" name="TextBox 95"/>
          <p:cNvSpPr txBox="1"/>
          <p:nvPr/>
        </p:nvSpPr>
        <p:spPr>
          <a:xfrm>
            <a:off x="4634586" y="4021520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</a:t>
            </a:r>
            <a:r>
              <a:rPr lang="en-US" sz="2200" baseline="-25000" dirty="0"/>
              <a:t>3</a:t>
            </a:r>
          </a:p>
        </p:txBody>
      </p:sp>
      <p:cxnSp>
        <p:nvCxnSpPr>
          <p:cNvPr id="49" name="Straight Arrow Connector 48"/>
          <p:cNvCxnSpPr>
            <a:stCxn id="4" idx="0"/>
            <a:endCxn id="30" idx="2"/>
          </p:cNvCxnSpPr>
          <p:nvPr/>
        </p:nvCxnSpPr>
        <p:spPr>
          <a:xfrm flipH="1" flipV="1">
            <a:off x="700146" y="2627522"/>
            <a:ext cx="18024" cy="532056"/>
          </a:xfrm>
          <a:prstGeom prst="straightConnector1">
            <a:avLst/>
          </a:prstGeom>
          <a:ln w="69850">
            <a:solidFill>
              <a:srgbClr val="0C38C0"/>
            </a:solidFill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0" idx="0"/>
            <a:endCxn id="42" idx="2"/>
          </p:cNvCxnSpPr>
          <p:nvPr/>
        </p:nvCxnSpPr>
        <p:spPr>
          <a:xfrm flipV="1">
            <a:off x="700146" y="1377200"/>
            <a:ext cx="1162682" cy="859768"/>
          </a:xfrm>
          <a:prstGeom prst="straightConnector1">
            <a:avLst/>
          </a:prstGeom>
          <a:ln w="69850">
            <a:solidFill>
              <a:srgbClr val="0C38C0"/>
            </a:solidFill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34" idx="0"/>
          </p:cNvCxnSpPr>
          <p:nvPr/>
        </p:nvCxnSpPr>
        <p:spPr>
          <a:xfrm>
            <a:off x="1988361" y="1376225"/>
            <a:ext cx="3394811" cy="858223"/>
          </a:xfrm>
          <a:prstGeom prst="straightConnector1">
            <a:avLst/>
          </a:prstGeom>
          <a:ln w="69850">
            <a:solidFill>
              <a:srgbClr val="0C38C0"/>
            </a:solidFill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34" idx="2"/>
            <a:endCxn id="33" idx="0"/>
          </p:cNvCxnSpPr>
          <p:nvPr/>
        </p:nvCxnSpPr>
        <p:spPr>
          <a:xfrm>
            <a:off x="5383172" y="2625002"/>
            <a:ext cx="13470" cy="570152"/>
          </a:xfrm>
          <a:prstGeom prst="straightConnector1">
            <a:avLst/>
          </a:prstGeom>
          <a:ln w="69850">
            <a:solidFill>
              <a:srgbClr val="0C38C0"/>
            </a:solidFill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3" idx="0"/>
            <a:endCxn id="39" idx="2"/>
          </p:cNvCxnSpPr>
          <p:nvPr/>
        </p:nvCxnSpPr>
        <p:spPr>
          <a:xfrm flipV="1">
            <a:off x="5396642" y="2627522"/>
            <a:ext cx="2330632" cy="5676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1" idx="0"/>
            <a:endCxn id="34" idx="2"/>
          </p:cNvCxnSpPr>
          <p:nvPr/>
        </p:nvCxnSpPr>
        <p:spPr>
          <a:xfrm flipH="1" flipV="1">
            <a:off x="5383172" y="2625002"/>
            <a:ext cx="2346035" cy="57015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" idx="0"/>
            <a:endCxn id="35" idx="2"/>
          </p:cNvCxnSpPr>
          <p:nvPr/>
        </p:nvCxnSpPr>
        <p:spPr>
          <a:xfrm flipV="1">
            <a:off x="718170" y="2620799"/>
            <a:ext cx="2187609" cy="538779"/>
          </a:xfrm>
          <a:prstGeom prst="straightConnector1">
            <a:avLst/>
          </a:prstGeom>
          <a:ln w="69850">
            <a:solidFill>
              <a:srgbClr val="FF0000"/>
            </a:solidFill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5" idx="0"/>
            <a:endCxn id="42" idx="2"/>
          </p:cNvCxnSpPr>
          <p:nvPr/>
        </p:nvCxnSpPr>
        <p:spPr>
          <a:xfrm flipH="1" flipV="1">
            <a:off x="1862828" y="1377200"/>
            <a:ext cx="1042951" cy="853045"/>
          </a:xfrm>
          <a:prstGeom prst="straightConnector1">
            <a:avLst/>
          </a:prstGeom>
          <a:ln w="69850">
            <a:solidFill>
              <a:srgbClr val="FF0000"/>
            </a:solidFill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2" idx="2"/>
            <a:endCxn id="39" idx="0"/>
          </p:cNvCxnSpPr>
          <p:nvPr/>
        </p:nvCxnSpPr>
        <p:spPr>
          <a:xfrm>
            <a:off x="1862828" y="1377200"/>
            <a:ext cx="5864446" cy="859768"/>
          </a:xfrm>
          <a:prstGeom prst="straightConnector1">
            <a:avLst/>
          </a:prstGeom>
          <a:ln w="69850">
            <a:solidFill>
              <a:srgbClr val="FF0000"/>
            </a:solidFill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9" idx="2"/>
            <a:endCxn id="33" idx="0"/>
          </p:cNvCxnSpPr>
          <p:nvPr/>
        </p:nvCxnSpPr>
        <p:spPr>
          <a:xfrm flipH="1">
            <a:off x="5396642" y="2627522"/>
            <a:ext cx="2330632" cy="567632"/>
          </a:xfrm>
          <a:prstGeom prst="straightConnector1">
            <a:avLst/>
          </a:prstGeom>
          <a:ln w="69850">
            <a:solidFill>
              <a:srgbClr val="FF0000"/>
            </a:solidFill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0" idx="0"/>
            <a:endCxn id="40" idx="2"/>
          </p:cNvCxnSpPr>
          <p:nvPr/>
        </p:nvCxnSpPr>
        <p:spPr>
          <a:xfrm flipV="1">
            <a:off x="700146" y="1431473"/>
            <a:ext cx="5563171" cy="80549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9056" y="-6805"/>
            <a:ext cx="8760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Model Checking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20672" y="1839337"/>
            <a:ext cx="381001" cy="42333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26088" y="1839337"/>
            <a:ext cx="381001" cy="423334"/>
          </a:xfrm>
          <a:prstGeom prst="rect">
            <a:avLst/>
          </a:prstGeom>
        </p:spPr>
      </p:pic>
      <p:cxnSp>
        <p:nvCxnSpPr>
          <p:cNvPr id="73" name="Straight Arrow Connector 72"/>
          <p:cNvCxnSpPr>
            <a:stCxn id="26" idx="0"/>
            <a:endCxn id="33" idx="2"/>
          </p:cNvCxnSpPr>
          <p:nvPr/>
        </p:nvCxnSpPr>
        <p:spPr>
          <a:xfrm flipV="1">
            <a:off x="5396641" y="3585708"/>
            <a:ext cx="1" cy="281623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27" idx="0"/>
            <a:endCxn id="29" idx="2"/>
          </p:cNvCxnSpPr>
          <p:nvPr/>
        </p:nvCxnSpPr>
        <p:spPr>
          <a:xfrm flipV="1">
            <a:off x="2888050" y="3482838"/>
            <a:ext cx="0" cy="344233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3" idx="0"/>
            <a:endCxn id="4" idx="2"/>
          </p:cNvCxnSpPr>
          <p:nvPr/>
        </p:nvCxnSpPr>
        <p:spPr>
          <a:xfrm flipV="1">
            <a:off x="718169" y="3550132"/>
            <a:ext cx="1" cy="287046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4" idx="0"/>
            <a:endCxn id="30" idx="2"/>
          </p:cNvCxnSpPr>
          <p:nvPr/>
        </p:nvCxnSpPr>
        <p:spPr>
          <a:xfrm flipH="1" flipV="1">
            <a:off x="700146" y="2627522"/>
            <a:ext cx="18024" cy="532056"/>
          </a:xfrm>
          <a:prstGeom prst="straightConnector1">
            <a:avLst/>
          </a:prstGeom>
          <a:ln w="69850">
            <a:solidFill>
              <a:srgbClr val="0C38C0"/>
            </a:solidFill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86714" y="5105400"/>
            <a:ext cx="8147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 holds at a switch s if all packets that traverse s reach H3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FW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holds at a switch s if all packets that traverse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then traverse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/>
              <p:cNvSpPr txBox="1"/>
              <p:nvPr/>
            </p:nvSpPr>
            <p:spPr>
              <a:xfrm>
                <a:off x="5747401" y="4052298"/>
                <a:ext cx="13107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 smtClean="0"/>
                  <a:t>FW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164" name="TextBox 1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401" y="4052298"/>
                <a:ext cx="1310782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418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/>
              <p:cNvSpPr txBox="1"/>
              <p:nvPr/>
            </p:nvSpPr>
            <p:spPr>
              <a:xfrm>
                <a:off x="5812421" y="3192634"/>
                <a:ext cx="13107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 smtClean="0"/>
                  <a:t>FW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166" name="TextBox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421" y="3192634"/>
                <a:ext cx="1310782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370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/>
              <p:cNvSpPr txBox="1"/>
              <p:nvPr/>
            </p:nvSpPr>
            <p:spPr>
              <a:xfrm>
                <a:off x="5747401" y="2194776"/>
                <a:ext cx="13107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 smtClean="0"/>
                  <a:t>FW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167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401" y="2194776"/>
                <a:ext cx="1310782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418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/>
              <p:cNvSpPr txBox="1"/>
              <p:nvPr/>
            </p:nvSpPr>
            <p:spPr>
              <a:xfrm>
                <a:off x="8116745" y="2222635"/>
                <a:ext cx="13107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 smtClean="0"/>
                  <a:t> FW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168" name="TextBox 1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745" y="2222635"/>
                <a:ext cx="1310782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370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/>
              <p:cNvSpPr txBox="1"/>
              <p:nvPr/>
            </p:nvSpPr>
            <p:spPr>
              <a:xfrm>
                <a:off x="2334691" y="942821"/>
                <a:ext cx="13107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 smtClean="0"/>
                  <a:t>FW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169" name="TextBox 1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691" y="942821"/>
                <a:ext cx="1310782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418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3203048" y="2289886"/>
                <a:ext cx="13107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 smtClean="0"/>
                  <a:t>FW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048" y="2289886"/>
                <a:ext cx="1310782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372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/>
              <p:cNvSpPr txBox="1"/>
              <p:nvPr/>
            </p:nvSpPr>
            <p:spPr>
              <a:xfrm>
                <a:off x="1056581" y="2268273"/>
                <a:ext cx="13107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 smtClean="0"/>
                  <a:t> FW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171" name="TextBox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581" y="2268273"/>
                <a:ext cx="1310782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372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/>
              <p:cNvSpPr txBox="1"/>
              <p:nvPr/>
            </p:nvSpPr>
            <p:spPr>
              <a:xfrm>
                <a:off x="1047940" y="3293107"/>
                <a:ext cx="13107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 smtClean="0"/>
                  <a:t>FW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172" name="TextBox 1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940" y="3293107"/>
                <a:ext cx="1310782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418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/>
              <p:cNvSpPr txBox="1"/>
              <p:nvPr/>
            </p:nvSpPr>
            <p:spPr>
              <a:xfrm>
                <a:off x="1001499" y="3965394"/>
                <a:ext cx="13107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 smtClean="0"/>
                  <a:t>FW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173" name="TextBox 1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499" y="3965394"/>
                <a:ext cx="1310782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372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12804" y="5460399"/>
            <a:ext cx="192927" cy="2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2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166" grpId="0"/>
      <p:bldP spid="167" grpId="0"/>
      <p:bldP spid="168" grpId="0"/>
      <p:bldP spid="169" grpId="0"/>
      <p:bldP spid="170" grpId="0"/>
      <p:bldP spid="171" grpId="0"/>
      <p:bldP spid="172" grpId="0"/>
      <p:bldP spid="17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548" y="3837178"/>
            <a:ext cx="643242" cy="847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483" y="3159578"/>
            <a:ext cx="1041373" cy="3905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652" y="3871429"/>
            <a:ext cx="643242" cy="8477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5020" y="3867331"/>
            <a:ext cx="643242" cy="8477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6429" y="3827071"/>
            <a:ext cx="643242" cy="8477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7363" y="3092284"/>
            <a:ext cx="1041373" cy="3905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59" y="2236968"/>
            <a:ext cx="1041373" cy="3905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520" y="3195154"/>
            <a:ext cx="1041373" cy="39055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5955" y="3195154"/>
            <a:ext cx="1041373" cy="3905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485" y="2234448"/>
            <a:ext cx="1041373" cy="39055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092" y="2230245"/>
            <a:ext cx="1041373" cy="39055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587" y="2236968"/>
            <a:ext cx="1041373" cy="39055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630" y="1040919"/>
            <a:ext cx="1041373" cy="39055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141" y="986646"/>
            <a:ext cx="1041373" cy="390554"/>
          </a:xfrm>
          <a:prstGeom prst="rect">
            <a:avLst/>
          </a:prstGeom>
        </p:spPr>
      </p:pic>
      <p:cxnSp>
        <p:nvCxnSpPr>
          <p:cNvPr id="44" name="Straight Arrow Connector 43"/>
          <p:cNvCxnSpPr>
            <a:stCxn id="4" idx="0"/>
            <a:endCxn id="35" idx="2"/>
          </p:cNvCxnSpPr>
          <p:nvPr/>
        </p:nvCxnSpPr>
        <p:spPr>
          <a:xfrm flipV="1">
            <a:off x="718170" y="2620799"/>
            <a:ext cx="2187609" cy="53877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0"/>
            <a:endCxn id="35" idx="2"/>
          </p:cNvCxnSpPr>
          <p:nvPr/>
        </p:nvCxnSpPr>
        <p:spPr>
          <a:xfrm flipV="1">
            <a:off x="2888050" y="2620799"/>
            <a:ext cx="17729" cy="47148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9" idx="0"/>
            <a:endCxn id="30" idx="2"/>
          </p:cNvCxnSpPr>
          <p:nvPr/>
        </p:nvCxnSpPr>
        <p:spPr>
          <a:xfrm flipH="1" flipV="1">
            <a:off x="700146" y="2627522"/>
            <a:ext cx="2187904" cy="46476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5" idx="0"/>
            <a:endCxn id="40" idx="2"/>
          </p:cNvCxnSpPr>
          <p:nvPr/>
        </p:nvCxnSpPr>
        <p:spPr>
          <a:xfrm flipV="1">
            <a:off x="2905779" y="1431473"/>
            <a:ext cx="3357538" cy="79877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5" idx="0"/>
            <a:endCxn id="42" idx="2"/>
          </p:cNvCxnSpPr>
          <p:nvPr/>
        </p:nvCxnSpPr>
        <p:spPr>
          <a:xfrm flipH="1" flipV="1">
            <a:off x="1862828" y="1377200"/>
            <a:ext cx="1042951" cy="85304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39" idx="0"/>
            <a:endCxn id="42" idx="2"/>
          </p:cNvCxnSpPr>
          <p:nvPr/>
        </p:nvCxnSpPr>
        <p:spPr>
          <a:xfrm flipH="1" flipV="1">
            <a:off x="1862828" y="1377200"/>
            <a:ext cx="5864446" cy="85976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39" idx="0"/>
            <a:endCxn id="40" idx="2"/>
          </p:cNvCxnSpPr>
          <p:nvPr/>
        </p:nvCxnSpPr>
        <p:spPr>
          <a:xfrm flipH="1" flipV="1">
            <a:off x="6263317" y="1431473"/>
            <a:ext cx="1463957" cy="80549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31" idx="0"/>
            <a:endCxn id="39" idx="2"/>
          </p:cNvCxnSpPr>
          <p:nvPr/>
        </p:nvCxnSpPr>
        <p:spPr>
          <a:xfrm flipH="1" flipV="1">
            <a:off x="7727274" y="2627522"/>
            <a:ext cx="1933" cy="5676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25" idx="0"/>
            <a:endCxn id="31" idx="2"/>
          </p:cNvCxnSpPr>
          <p:nvPr/>
        </p:nvCxnSpPr>
        <p:spPr>
          <a:xfrm flipV="1">
            <a:off x="7727273" y="3585708"/>
            <a:ext cx="1934" cy="285721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38852" y="4005241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</a:t>
            </a:r>
            <a:r>
              <a:rPr lang="en-US" sz="2200" baseline="-25000" dirty="0" smtClean="0"/>
              <a:t>1</a:t>
            </a:r>
            <a:endParaRPr lang="en-US" sz="2200" baseline="-25000" dirty="0"/>
          </a:p>
        </p:txBody>
      </p:sp>
      <p:sp>
        <p:nvSpPr>
          <p:cNvPr id="96" name="TextBox 95"/>
          <p:cNvSpPr txBox="1"/>
          <p:nvPr/>
        </p:nvSpPr>
        <p:spPr>
          <a:xfrm>
            <a:off x="4634586" y="4021520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</a:t>
            </a:r>
            <a:r>
              <a:rPr lang="en-US" sz="2200" baseline="-25000" dirty="0"/>
              <a:t>3</a:t>
            </a:r>
          </a:p>
        </p:txBody>
      </p:sp>
      <p:cxnSp>
        <p:nvCxnSpPr>
          <p:cNvPr id="49" name="Straight Arrow Connector 48"/>
          <p:cNvCxnSpPr>
            <a:stCxn id="4" idx="0"/>
            <a:endCxn id="30" idx="2"/>
          </p:cNvCxnSpPr>
          <p:nvPr/>
        </p:nvCxnSpPr>
        <p:spPr>
          <a:xfrm flipH="1" flipV="1">
            <a:off x="700146" y="2627522"/>
            <a:ext cx="18024" cy="532056"/>
          </a:xfrm>
          <a:prstGeom prst="straightConnector1">
            <a:avLst/>
          </a:prstGeom>
          <a:ln w="69850">
            <a:solidFill>
              <a:srgbClr val="0C38C0"/>
            </a:solidFill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0" idx="0"/>
            <a:endCxn id="42" idx="2"/>
          </p:cNvCxnSpPr>
          <p:nvPr/>
        </p:nvCxnSpPr>
        <p:spPr>
          <a:xfrm flipV="1">
            <a:off x="700146" y="1377200"/>
            <a:ext cx="1162682" cy="859768"/>
          </a:xfrm>
          <a:prstGeom prst="straightConnector1">
            <a:avLst/>
          </a:prstGeom>
          <a:ln w="69850">
            <a:solidFill>
              <a:srgbClr val="0C38C0"/>
            </a:solidFill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34" idx="0"/>
          </p:cNvCxnSpPr>
          <p:nvPr/>
        </p:nvCxnSpPr>
        <p:spPr>
          <a:xfrm>
            <a:off x="1988361" y="1376225"/>
            <a:ext cx="3394811" cy="858223"/>
          </a:xfrm>
          <a:prstGeom prst="straightConnector1">
            <a:avLst/>
          </a:prstGeom>
          <a:ln w="69850">
            <a:solidFill>
              <a:srgbClr val="0C38C0"/>
            </a:solidFill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34" idx="2"/>
            <a:endCxn id="33" idx="0"/>
          </p:cNvCxnSpPr>
          <p:nvPr/>
        </p:nvCxnSpPr>
        <p:spPr>
          <a:xfrm>
            <a:off x="5383172" y="2625002"/>
            <a:ext cx="13470" cy="570152"/>
          </a:xfrm>
          <a:prstGeom prst="straightConnector1">
            <a:avLst/>
          </a:prstGeom>
          <a:ln w="69850">
            <a:solidFill>
              <a:srgbClr val="0C38C0"/>
            </a:solidFill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3" idx="0"/>
            <a:endCxn id="39" idx="2"/>
          </p:cNvCxnSpPr>
          <p:nvPr/>
        </p:nvCxnSpPr>
        <p:spPr>
          <a:xfrm flipV="1">
            <a:off x="5396642" y="2627522"/>
            <a:ext cx="2330632" cy="5676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1" idx="0"/>
            <a:endCxn id="34" idx="2"/>
          </p:cNvCxnSpPr>
          <p:nvPr/>
        </p:nvCxnSpPr>
        <p:spPr>
          <a:xfrm flipH="1" flipV="1">
            <a:off x="5383172" y="2625002"/>
            <a:ext cx="2346035" cy="57015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" idx="0"/>
            <a:endCxn id="35" idx="2"/>
          </p:cNvCxnSpPr>
          <p:nvPr/>
        </p:nvCxnSpPr>
        <p:spPr>
          <a:xfrm flipV="1">
            <a:off x="718170" y="2620799"/>
            <a:ext cx="2187609" cy="538779"/>
          </a:xfrm>
          <a:prstGeom prst="straightConnector1">
            <a:avLst/>
          </a:prstGeom>
          <a:ln w="69850">
            <a:solidFill>
              <a:srgbClr val="FF0000"/>
            </a:solidFill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5" idx="0"/>
            <a:endCxn id="42" idx="2"/>
          </p:cNvCxnSpPr>
          <p:nvPr/>
        </p:nvCxnSpPr>
        <p:spPr>
          <a:xfrm flipH="1" flipV="1">
            <a:off x="1862828" y="1377200"/>
            <a:ext cx="1042951" cy="853045"/>
          </a:xfrm>
          <a:prstGeom prst="straightConnector1">
            <a:avLst/>
          </a:prstGeom>
          <a:ln w="69850">
            <a:solidFill>
              <a:srgbClr val="FF0000"/>
            </a:solidFill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2" idx="2"/>
            <a:endCxn id="39" idx="0"/>
          </p:cNvCxnSpPr>
          <p:nvPr/>
        </p:nvCxnSpPr>
        <p:spPr>
          <a:xfrm>
            <a:off x="1862828" y="1377200"/>
            <a:ext cx="5864446" cy="859768"/>
          </a:xfrm>
          <a:prstGeom prst="straightConnector1">
            <a:avLst/>
          </a:prstGeom>
          <a:ln w="69850">
            <a:solidFill>
              <a:srgbClr val="FF0000"/>
            </a:solidFill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9" idx="2"/>
            <a:endCxn id="33" idx="0"/>
          </p:cNvCxnSpPr>
          <p:nvPr/>
        </p:nvCxnSpPr>
        <p:spPr>
          <a:xfrm flipH="1">
            <a:off x="5396642" y="2627522"/>
            <a:ext cx="2330632" cy="567632"/>
          </a:xfrm>
          <a:prstGeom prst="straightConnector1">
            <a:avLst/>
          </a:prstGeom>
          <a:ln w="69850">
            <a:solidFill>
              <a:srgbClr val="FF0000"/>
            </a:solidFill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0" idx="0"/>
            <a:endCxn id="40" idx="2"/>
          </p:cNvCxnSpPr>
          <p:nvPr/>
        </p:nvCxnSpPr>
        <p:spPr>
          <a:xfrm flipV="1">
            <a:off x="700146" y="1431473"/>
            <a:ext cx="5563171" cy="80549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9056" y="-6805"/>
            <a:ext cx="8760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Incremental model checking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20672" y="1839337"/>
            <a:ext cx="381001" cy="42333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26088" y="1839337"/>
            <a:ext cx="381001" cy="423334"/>
          </a:xfrm>
          <a:prstGeom prst="rect">
            <a:avLst/>
          </a:prstGeom>
        </p:spPr>
      </p:pic>
      <p:cxnSp>
        <p:nvCxnSpPr>
          <p:cNvPr id="73" name="Straight Arrow Connector 72"/>
          <p:cNvCxnSpPr>
            <a:stCxn id="26" idx="0"/>
            <a:endCxn id="33" idx="2"/>
          </p:cNvCxnSpPr>
          <p:nvPr/>
        </p:nvCxnSpPr>
        <p:spPr>
          <a:xfrm flipV="1">
            <a:off x="5396641" y="3585708"/>
            <a:ext cx="1" cy="281623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27" idx="0"/>
            <a:endCxn id="29" idx="2"/>
          </p:cNvCxnSpPr>
          <p:nvPr/>
        </p:nvCxnSpPr>
        <p:spPr>
          <a:xfrm flipV="1">
            <a:off x="2888050" y="3482838"/>
            <a:ext cx="0" cy="344233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3" idx="0"/>
            <a:endCxn id="4" idx="2"/>
          </p:cNvCxnSpPr>
          <p:nvPr/>
        </p:nvCxnSpPr>
        <p:spPr>
          <a:xfrm flipV="1">
            <a:off x="718169" y="3550132"/>
            <a:ext cx="1" cy="287046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/>
              <p:cNvSpPr txBox="1"/>
              <p:nvPr/>
            </p:nvSpPr>
            <p:spPr>
              <a:xfrm>
                <a:off x="5747401" y="4052298"/>
                <a:ext cx="13107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 smtClean="0"/>
                  <a:t>FW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164" name="TextBox 1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401" y="4052298"/>
                <a:ext cx="1310782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418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/>
              <p:cNvSpPr txBox="1"/>
              <p:nvPr/>
            </p:nvSpPr>
            <p:spPr>
              <a:xfrm>
                <a:off x="5812421" y="3192634"/>
                <a:ext cx="13107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 smtClean="0"/>
                  <a:t>FW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166" name="TextBox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421" y="3192634"/>
                <a:ext cx="1310782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370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/>
              <p:cNvSpPr txBox="1"/>
              <p:nvPr/>
            </p:nvSpPr>
            <p:spPr>
              <a:xfrm>
                <a:off x="5747401" y="2194776"/>
                <a:ext cx="13107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 smtClean="0"/>
                  <a:t>FW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167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401" y="2194776"/>
                <a:ext cx="1310782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418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/>
              <p:cNvSpPr txBox="1"/>
              <p:nvPr/>
            </p:nvSpPr>
            <p:spPr>
              <a:xfrm>
                <a:off x="8116745" y="2222635"/>
                <a:ext cx="13107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 smtClean="0"/>
                  <a:t> FW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168" name="TextBox 1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745" y="2222635"/>
                <a:ext cx="1310782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370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/>
              <p:cNvSpPr txBox="1"/>
              <p:nvPr/>
            </p:nvSpPr>
            <p:spPr>
              <a:xfrm>
                <a:off x="2334691" y="942821"/>
                <a:ext cx="13107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 smtClean="0"/>
                  <a:t>FW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169" name="TextBox 1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691" y="942821"/>
                <a:ext cx="1310782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418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1032420" y="3302335"/>
                <a:ext cx="13107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 smtClean="0"/>
                  <a:t>FW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420" y="3302335"/>
                <a:ext cx="1310782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372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/>
              <p:cNvSpPr txBox="1"/>
              <p:nvPr/>
            </p:nvSpPr>
            <p:spPr>
              <a:xfrm>
                <a:off x="1056581" y="2268273"/>
                <a:ext cx="13107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 smtClean="0"/>
                  <a:t> FW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171" name="TextBox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581" y="2268273"/>
                <a:ext cx="1310782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372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/>
              <p:cNvSpPr txBox="1"/>
              <p:nvPr/>
            </p:nvSpPr>
            <p:spPr>
              <a:xfrm>
                <a:off x="1047940" y="3293107"/>
                <a:ext cx="13107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 smtClean="0"/>
                  <a:t>FW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172" name="TextBox 1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940" y="3293107"/>
                <a:ext cx="1310782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418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/>
              <p:cNvSpPr txBox="1"/>
              <p:nvPr/>
            </p:nvSpPr>
            <p:spPr>
              <a:xfrm>
                <a:off x="1001499" y="3965394"/>
                <a:ext cx="13107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 smtClean="0"/>
                  <a:t>FW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173" name="TextBox 1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499" y="3965394"/>
                <a:ext cx="1310782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372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/>
          <p:nvPr/>
        </p:nvCxnSpPr>
        <p:spPr>
          <a:xfrm flipH="1" flipV="1">
            <a:off x="698914" y="2627522"/>
            <a:ext cx="18024" cy="532056"/>
          </a:xfrm>
          <a:prstGeom prst="straightConnector1">
            <a:avLst/>
          </a:prstGeom>
          <a:ln w="69850">
            <a:solidFill>
              <a:srgbClr val="0C38C0"/>
            </a:solidFill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734835" y="2618266"/>
            <a:ext cx="2187609" cy="538779"/>
          </a:xfrm>
          <a:prstGeom prst="straightConnector1">
            <a:avLst/>
          </a:prstGeom>
          <a:ln w="69850">
            <a:solidFill>
              <a:srgbClr val="FF0000"/>
            </a:solidFill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355448" y="2442286"/>
                <a:ext cx="13107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 smtClean="0"/>
                  <a:t>FW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448" y="2442286"/>
                <a:ext cx="1310782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372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016069" y="3965751"/>
                <a:ext cx="13107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 smtClean="0"/>
                  <a:t>FW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69" y="3965751"/>
                <a:ext cx="1310782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418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/>
          <p:cNvSpPr txBox="1"/>
          <p:nvPr/>
        </p:nvSpPr>
        <p:spPr>
          <a:xfrm>
            <a:off x="386714" y="5105400"/>
            <a:ext cx="7820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 holds at a switch s if all packets that traverse s reach H3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FW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holds at a switch s if all packets that traverse s reach 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5076" y="5488936"/>
            <a:ext cx="192927" cy="2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9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/>
      <p:bldP spid="172" grpId="0"/>
      <p:bldP spid="173" grpId="0"/>
      <p:bldP spid="6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" y="-49624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odel checking for LTL</a:t>
            </a:r>
          </a:p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on loop-free structures</a:t>
            </a:r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705600" y="470446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562600" y="1141482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105400" y="1903482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019800" y="1903482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620000" y="1141482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086600" y="1903482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8153400" y="1893957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>
            <a:stCxn id="3" idx="2"/>
            <a:endCxn id="49" idx="7"/>
          </p:cNvCxnSpPr>
          <p:nvPr/>
        </p:nvCxnSpPr>
        <p:spPr>
          <a:xfrm flipH="1">
            <a:off x="5822763" y="622846"/>
            <a:ext cx="882837" cy="5632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9" idx="3"/>
            <a:endCxn id="50" idx="7"/>
          </p:cNvCxnSpPr>
          <p:nvPr/>
        </p:nvCxnSpPr>
        <p:spPr>
          <a:xfrm flipH="1">
            <a:off x="5365563" y="1401645"/>
            <a:ext cx="241674" cy="546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1" idx="0"/>
          </p:cNvCxnSpPr>
          <p:nvPr/>
        </p:nvCxnSpPr>
        <p:spPr>
          <a:xfrm>
            <a:off x="5822763" y="1401645"/>
            <a:ext cx="349437" cy="5018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" idx="6"/>
            <a:endCxn id="52" idx="1"/>
          </p:cNvCxnSpPr>
          <p:nvPr/>
        </p:nvCxnSpPr>
        <p:spPr>
          <a:xfrm>
            <a:off x="7010400" y="622846"/>
            <a:ext cx="654237" cy="5632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2" idx="3"/>
            <a:endCxn id="53" idx="7"/>
          </p:cNvCxnSpPr>
          <p:nvPr/>
        </p:nvCxnSpPr>
        <p:spPr>
          <a:xfrm flipH="1">
            <a:off x="7346763" y="1401645"/>
            <a:ext cx="317874" cy="546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52" idx="5"/>
            <a:endCxn id="54" idx="1"/>
          </p:cNvCxnSpPr>
          <p:nvPr/>
        </p:nvCxnSpPr>
        <p:spPr>
          <a:xfrm>
            <a:off x="7880163" y="1401645"/>
            <a:ext cx="317874" cy="5369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endCxn id="3" idx="1"/>
          </p:cNvCxnSpPr>
          <p:nvPr/>
        </p:nvCxnSpPr>
        <p:spPr>
          <a:xfrm>
            <a:off x="6264181" y="150882"/>
            <a:ext cx="486056" cy="3642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135783" y="977070"/>
            <a:ext cx="43591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One sentence summary: </a:t>
            </a:r>
          </a:p>
          <a:p>
            <a:r>
              <a:rPr lang="en-US" dirty="0" smtClean="0"/>
              <a:t>The idea is the same as in</a:t>
            </a:r>
            <a:r>
              <a:rPr lang="en-US" dirty="0" smtClean="0">
                <a:solidFill>
                  <a:srgbClr val="FF0000"/>
                </a:solidFill>
              </a:rPr>
              <a:t> LTL-to-</a:t>
            </a:r>
            <a:r>
              <a:rPr lang="en-US" dirty="0" err="1" smtClean="0">
                <a:solidFill>
                  <a:srgbClr val="FF0000"/>
                </a:solidFill>
              </a:rPr>
              <a:t>Büchi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construction</a:t>
            </a:r>
            <a:r>
              <a:rPr lang="en-US" dirty="0" smtClean="0">
                <a:solidFill>
                  <a:srgbClr val="FF0000"/>
                </a:solidFill>
              </a:rPr>
              <a:t>, but on loop-free structures it is possible to check all constraints locally </a:t>
            </a:r>
            <a:r>
              <a:rPr lang="en-US" dirty="0" smtClean="0"/>
              <a:t>(no need for the </a:t>
            </a:r>
            <a:r>
              <a:rPr lang="en-US" dirty="0" err="1" smtClean="0"/>
              <a:t>Büchi</a:t>
            </a:r>
            <a:r>
              <a:rPr lang="en-US" dirty="0" smtClean="0"/>
              <a:t> condition). </a:t>
            </a:r>
          </a:p>
        </p:txBody>
      </p:sp>
      <p:cxnSp>
        <p:nvCxnSpPr>
          <p:cNvPr id="5" name="Curved Connector 4"/>
          <p:cNvCxnSpPr>
            <a:stCxn id="50" idx="3"/>
            <a:endCxn id="50" idx="5"/>
          </p:cNvCxnSpPr>
          <p:nvPr/>
        </p:nvCxnSpPr>
        <p:spPr>
          <a:xfrm rot="16200000" flipH="1">
            <a:off x="5257800" y="2055882"/>
            <a:ext cx="12700" cy="215526"/>
          </a:xfrm>
          <a:prstGeom prst="curvedConnector3">
            <a:avLst>
              <a:gd name="adj1" fmla="val 215147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 rot="16200000" flipH="1">
            <a:off x="6171033" y="2062232"/>
            <a:ext cx="12700" cy="215526"/>
          </a:xfrm>
          <a:prstGeom prst="curvedConnector3">
            <a:avLst>
              <a:gd name="adj1" fmla="val 215147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6200000" flipH="1">
            <a:off x="7247358" y="2043182"/>
            <a:ext cx="12700" cy="215526"/>
          </a:xfrm>
          <a:prstGeom prst="curvedConnector3">
            <a:avLst>
              <a:gd name="adj1" fmla="val 215147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 rot="16200000" flipH="1">
            <a:off x="8290207" y="2036832"/>
            <a:ext cx="12700" cy="215526"/>
          </a:xfrm>
          <a:prstGeom prst="curvedConnector3">
            <a:avLst>
              <a:gd name="adj1" fmla="val 215147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5783" y="2803983"/>
                <a:ext cx="8398062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Labeling </a:t>
                </a:r>
                <a:r>
                  <a:rPr lang="en-US" dirty="0">
                    <a:solidFill>
                      <a:srgbClr val="FF0000"/>
                    </a:solidFill>
                  </a:rPr>
                  <a:t>by maximally consistent sets of </a:t>
                </a:r>
                <a:r>
                  <a:rPr lang="en-US" dirty="0" err="1">
                    <a:solidFill>
                      <a:srgbClr val="FF0000"/>
                    </a:solidFill>
                  </a:rPr>
                  <a:t>subformulas</a:t>
                </a:r>
                <a:r>
                  <a:rPr lang="en-US" dirty="0">
                    <a:solidFill>
                      <a:srgbClr val="FF0000"/>
                    </a:solidFill>
                  </a:rPr>
                  <a:t>  (and their negations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b="0" dirty="0" smtClean="0"/>
              </a:p>
              <a:p>
                <a:endParaRPr lang="en-US" dirty="0"/>
              </a:p>
              <a:p>
                <a:r>
                  <a:rPr lang="en-US" dirty="0" smtClean="0"/>
                  <a:t>Maximally consistent set (example)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, 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/>
              </a:p>
              <a:p>
                <a:r>
                  <a:rPr lang="en-US" dirty="0" smtClean="0"/>
                  <a:t>A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labeled by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there exists a path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 starting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such that for all formulas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, we have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 smtClean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83" y="2803983"/>
                <a:ext cx="8398062" cy="2585323"/>
              </a:xfrm>
              <a:prstGeom prst="rect">
                <a:avLst/>
              </a:prstGeom>
              <a:blipFill rotWithShape="0">
                <a:blip r:embed="rId3"/>
                <a:stretch>
                  <a:fillRect l="-581" t="-1415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stCxn id="49" idx="6"/>
            <a:endCxn id="52" idx="2"/>
          </p:cNvCxnSpPr>
          <p:nvPr/>
        </p:nvCxnSpPr>
        <p:spPr>
          <a:xfrm>
            <a:off x="5867400" y="1293882"/>
            <a:ext cx="1752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44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" y="-49624"/>
            <a:ext cx="777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odel checking for LTL</a:t>
            </a:r>
          </a:p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on loop-free structures</a:t>
            </a:r>
          </a:p>
          <a:p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Labeling sink nodes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705600" y="470446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562600" y="1141482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105400" y="1903482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019800" y="1903482"/>
            <a:ext cx="304800" cy="304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620000" y="1141482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086600" y="1903482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8153400" y="1893957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>
            <a:stCxn id="3" idx="2"/>
            <a:endCxn id="49" idx="7"/>
          </p:cNvCxnSpPr>
          <p:nvPr/>
        </p:nvCxnSpPr>
        <p:spPr>
          <a:xfrm flipH="1">
            <a:off x="5822763" y="622846"/>
            <a:ext cx="882837" cy="5632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9" idx="3"/>
            <a:endCxn id="50" idx="7"/>
          </p:cNvCxnSpPr>
          <p:nvPr/>
        </p:nvCxnSpPr>
        <p:spPr>
          <a:xfrm flipH="1">
            <a:off x="5365563" y="1401645"/>
            <a:ext cx="241674" cy="546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1" idx="0"/>
          </p:cNvCxnSpPr>
          <p:nvPr/>
        </p:nvCxnSpPr>
        <p:spPr>
          <a:xfrm>
            <a:off x="5822763" y="1401645"/>
            <a:ext cx="349437" cy="5018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" idx="6"/>
            <a:endCxn id="52" idx="1"/>
          </p:cNvCxnSpPr>
          <p:nvPr/>
        </p:nvCxnSpPr>
        <p:spPr>
          <a:xfrm>
            <a:off x="7010400" y="622846"/>
            <a:ext cx="654237" cy="5632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2" idx="3"/>
            <a:endCxn id="53" idx="7"/>
          </p:cNvCxnSpPr>
          <p:nvPr/>
        </p:nvCxnSpPr>
        <p:spPr>
          <a:xfrm flipH="1">
            <a:off x="7346763" y="1401645"/>
            <a:ext cx="317874" cy="546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52" idx="5"/>
            <a:endCxn id="54" idx="1"/>
          </p:cNvCxnSpPr>
          <p:nvPr/>
        </p:nvCxnSpPr>
        <p:spPr>
          <a:xfrm>
            <a:off x="7880163" y="1401645"/>
            <a:ext cx="317874" cy="5369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endCxn id="3" idx="1"/>
          </p:cNvCxnSpPr>
          <p:nvPr/>
        </p:nvCxnSpPr>
        <p:spPr>
          <a:xfrm>
            <a:off x="6264181" y="150882"/>
            <a:ext cx="486056" cy="3642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381000" y="2691069"/>
                <a:ext cx="853440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Observation:</a:t>
                </a:r>
                <a:r>
                  <a:rPr lang="en-US" dirty="0" smtClean="0">
                    <a:solidFill>
                      <a:srgbClr val="0070C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there is only one path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starting at a sink node.</a:t>
                </a:r>
              </a:p>
              <a:p>
                <a:endParaRPr lang="en-U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en-US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 sink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𝑠</m:t>
                    </m:r>
                  </m:oMath>
                </a14:m>
                <a:r>
                  <a:rPr lang="en-US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is labeled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𝑀</m:t>
                    </m:r>
                  </m:oMath>
                </a14:m>
                <a:r>
                  <a:rPr lang="en-US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iff</a:t>
                </a:r>
              </a:p>
              <a:p>
                <a:endParaRPr lang="en-US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𝑎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holds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iff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𝑀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endParaRPr lang="en-US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 …</a:t>
                </a:r>
              </a:p>
              <a:p>
                <a:r>
                  <a:rPr lang="en-US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𝜑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 </m:t>
                    </m:r>
                  </m:oMath>
                </a14:m>
                <a:r>
                  <a:rPr lang="en-US" dirty="0" err="1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iff</a:t>
                </a:r>
                <a:r>
                  <a:rPr lang="en-US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𝜑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i="1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endParaRPr lang="en-US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en-US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Important for the overall algorithm:</a:t>
                </a:r>
              </a:p>
              <a:p>
                <a:r>
                  <a:rPr lang="en-US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 Eventualities (given by Until) realized at sink nodes “at the latest”</a:t>
                </a:r>
              </a:p>
              <a:p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</a:t>
                </a:r>
                <a:r>
                  <a:rPr lang="en-US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Therefore, all checks are local.</a:t>
                </a:r>
              </a:p>
              <a:p>
                <a:endParaRPr lang="en-US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691069"/>
                <a:ext cx="8534400" cy="3970318"/>
              </a:xfrm>
              <a:prstGeom prst="rect">
                <a:avLst/>
              </a:prstGeom>
              <a:blipFill rotWithShape="0">
                <a:blip r:embed="rId3"/>
                <a:stretch>
                  <a:fillRect l="-643" t="-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urved Connector 4"/>
          <p:cNvCxnSpPr>
            <a:stCxn id="50" idx="3"/>
            <a:endCxn id="50" idx="5"/>
          </p:cNvCxnSpPr>
          <p:nvPr/>
        </p:nvCxnSpPr>
        <p:spPr>
          <a:xfrm rot="16200000" flipH="1">
            <a:off x="5257800" y="2055882"/>
            <a:ext cx="12700" cy="215526"/>
          </a:xfrm>
          <a:prstGeom prst="curvedConnector3">
            <a:avLst>
              <a:gd name="adj1" fmla="val 215147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 rot="16200000" flipH="1">
            <a:off x="6171033" y="2062232"/>
            <a:ext cx="12700" cy="215526"/>
          </a:xfrm>
          <a:prstGeom prst="curvedConnector3">
            <a:avLst>
              <a:gd name="adj1" fmla="val 215147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6200000" flipH="1">
            <a:off x="7247358" y="2043182"/>
            <a:ext cx="12700" cy="215526"/>
          </a:xfrm>
          <a:prstGeom prst="curvedConnector3">
            <a:avLst>
              <a:gd name="adj1" fmla="val 215147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 rot="16200000" flipH="1">
            <a:off x="8290207" y="2036832"/>
            <a:ext cx="12700" cy="215526"/>
          </a:xfrm>
          <a:prstGeom prst="curvedConnector3">
            <a:avLst>
              <a:gd name="adj1" fmla="val 215147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52" idx="2"/>
          </p:cNvCxnSpPr>
          <p:nvPr/>
        </p:nvCxnSpPr>
        <p:spPr>
          <a:xfrm flipV="1">
            <a:off x="5867400" y="1293882"/>
            <a:ext cx="1752600" cy="15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70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" y="-49624"/>
            <a:ext cx="777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odel checking for LTL</a:t>
            </a:r>
          </a:p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on loop-free structures</a:t>
            </a:r>
          </a:p>
          <a:p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Labeling internal nodes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705600" y="470446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562600" y="1141482"/>
            <a:ext cx="304800" cy="304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105400" y="1903482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019800" y="1903482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620000" y="1141482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086600" y="1903482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8153400" y="1893957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>
            <a:stCxn id="3" idx="2"/>
            <a:endCxn id="49" idx="7"/>
          </p:cNvCxnSpPr>
          <p:nvPr/>
        </p:nvCxnSpPr>
        <p:spPr>
          <a:xfrm flipH="1">
            <a:off x="5822763" y="622846"/>
            <a:ext cx="882837" cy="5632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9" idx="3"/>
            <a:endCxn id="50" idx="7"/>
          </p:cNvCxnSpPr>
          <p:nvPr/>
        </p:nvCxnSpPr>
        <p:spPr>
          <a:xfrm flipH="1">
            <a:off x="5365563" y="1401645"/>
            <a:ext cx="241674" cy="546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1" idx="0"/>
          </p:cNvCxnSpPr>
          <p:nvPr/>
        </p:nvCxnSpPr>
        <p:spPr>
          <a:xfrm>
            <a:off x="5822763" y="1401645"/>
            <a:ext cx="349437" cy="5018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" idx="6"/>
            <a:endCxn id="52" idx="1"/>
          </p:cNvCxnSpPr>
          <p:nvPr/>
        </p:nvCxnSpPr>
        <p:spPr>
          <a:xfrm>
            <a:off x="7010400" y="622846"/>
            <a:ext cx="654237" cy="5632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2" idx="3"/>
            <a:endCxn id="53" idx="7"/>
          </p:cNvCxnSpPr>
          <p:nvPr/>
        </p:nvCxnSpPr>
        <p:spPr>
          <a:xfrm flipH="1">
            <a:off x="7346763" y="1401645"/>
            <a:ext cx="317874" cy="546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52" idx="5"/>
            <a:endCxn id="54" idx="1"/>
          </p:cNvCxnSpPr>
          <p:nvPr/>
        </p:nvCxnSpPr>
        <p:spPr>
          <a:xfrm>
            <a:off x="7880163" y="1401645"/>
            <a:ext cx="317874" cy="5369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endCxn id="3" idx="1"/>
          </p:cNvCxnSpPr>
          <p:nvPr/>
        </p:nvCxnSpPr>
        <p:spPr>
          <a:xfrm>
            <a:off x="6264181" y="150882"/>
            <a:ext cx="486056" cy="3642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381000" y="2691069"/>
                <a:ext cx="85344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An internal </a:t>
                </a: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𝑛</m:t>
                    </m:r>
                  </m:oMath>
                </a14:m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is labeled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𝑀</m:t>
                    </m:r>
                  </m:oMath>
                </a14:m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iff</a:t>
                </a:r>
                <a:endParaRPr lang="en-US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en-US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  …</a:t>
                </a:r>
              </a:p>
              <a:p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iff</a:t>
                </a:r>
                <a:r>
                  <a:rPr lang="en-US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</a:p>
              <a:p>
                <a:r>
                  <a:rPr lang="en-US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     </a:t>
                </a:r>
                <a:r>
                  <a:rPr lang="en-US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there is a child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𝑛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’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labeled by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𝑀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’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 …  </a:t>
                </a:r>
                <a:endParaRPr lang="en-U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</a:t>
                </a:r>
                <a:r>
                  <a:rPr lang="en-US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iff</a:t>
                </a: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</a:t>
                </a:r>
              </a:p>
              <a:p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   </a:t>
                </a: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either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en-US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    </a:t>
                </a:r>
                <a:r>
                  <a:rPr lang="en-US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or </a:t>
                </a:r>
                <a:r>
                  <a:rPr lang="en-US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there is a child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’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labeled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𝑀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’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691069"/>
                <a:ext cx="8534400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643" t="-1319" b="-3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urved Connector 4"/>
          <p:cNvCxnSpPr>
            <a:stCxn id="50" idx="3"/>
            <a:endCxn id="50" idx="5"/>
          </p:cNvCxnSpPr>
          <p:nvPr/>
        </p:nvCxnSpPr>
        <p:spPr>
          <a:xfrm rot="16200000" flipH="1">
            <a:off x="5257800" y="2055882"/>
            <a:ext cx="12700" cy="215526"/>
          </a:xfrm>
          <a:prstGeom prst="curvedConnector3">
            <a:avLst>
              <a:gd name="adj1" fmla="val 215147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 rot="16200000" flipH="1">
            <a:off x="6171033" y="2062232"/>
            <a:ext cx="12700" cy="215526"/>
          </a:xfrm>
          <a:prstGeom prst="curvedConnector3">
            <a:avLst>
              <a:gd name="adj1" fmla="val 215147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6200000" flipH="1">
            <a:off x="7247358" y="2043182"/>
            <a:ext cx="12700" cy="215526"/>
          </a:xfrm>
          <a:prstGeom prst="curvedConnector3">
            <a:avLst>
              <a:gd name="adj1" fmla="val 215147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 rot="16200000" flipH="1">
            <a:off x="8290207" y="2036832"/>
            <a:ext cx="12700" cy="215526"/>
          </a:xfrm>
          <a:prstGeom prst="curvedConnector3">
            <a:avLst>
              <a:gd name="adj1" fmla="val 215147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867400" y="1293882"/>
            <a:ext cx="1752600" cy="15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4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Synthesis?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990600"/>
            <a:ext cx="4947298" cy="452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836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526" y="-62142"/>
            <a:ext cx="10296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Incremental</a:t>
            </a:r>
            <a:r>
              <a:rPr lang="en-US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model checking LTL</a:t>
            </a:r>
            <a:endParaRPr lang="en-US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57400" y="13716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914400" y="2042636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57200" y="2804636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971800" y="2042636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438400" y="2804636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505200" y="2795111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>
            <a:stCxn id="3" idx="2"/>
            <a:endCxn id="49" idx="7"/>
          </p:cNvCxnSpPr>
          <p:nvPr/>
        </p:nvCxnSpPr>
        <p:spPr>
          <a:xfrm flipH="1">
            <a:off x="1174563" y="1524000"/>
            <a:ext cx="882837" cy="5632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9" idx="3"/>
            <a:endCxn id="50" idx="7"/>
          </p:cNvCxnSpPr>
          <p:nvPr/>
        </p:nvCxnSpPr>
        <p:spPr>
          <a:xfrm flipH="1">
            <a:off x="717363" y="2302799"/>
            <a:ext cx="241674" cy="546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</p:cNvCxnSpPr>
          <p:nvPr/>
        </p:nvCxnSpPr>
        <p:spPr>
          <a:xfrm>
            <a:off x="1174563" y="2302799"/>
            <a:ext cx="349437" cy="5018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" idx="6"/>
            <a:endCxn id="52" idx="1"/>
          </p:cNvCxnSpPr>
          <p:nvPr/>
        </p:nvCxnSpPr>
        <p:spPr>
          <a:xfrm>
            <a:off x="2362200" y="1524000"/>
            <a:ext cx="654237" cy="5632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2" idx="3"/>
            <a:endCxn id="53" idx="7"/>
          </p:cNvCxnSpPr>
          <p:nvPr/>
        </p:nvCxnSpPr>
        <p:spPr>
          <a:xfrm flipH="1">
            <a:off x="2698563" y="2302799"/>
            <a:ext cx="317874" cy="546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94063" y="2800500"/>
            <a:ext cx="396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483037" y="2825900"/>
            <a:ext cx="396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</a:t>
            </a:r>
            <a:endParaRPr lang="en-US" sz="1200" dirty="0"/>
          </a:p>
        </p:txBody>
      </p:sp>
      <p:sp>
        <p:nvSpPr>
          <p:cNvPr id="81" name="TextBox 80"/>
          <p:cNvSpPr txBox="1"/>
          <p:nvPr/>
        </p:nvSpPr>
        <p:spPr>
          <a:xfrm>
            <a:off x="3549837" y="2796912"/>
            <a:ext cx="396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</a:t>
            </a:r>
            <a:endParaRPr lang="en-US" sz="1200" dirty="0"/>
          </a:p>
        </p:txBody>
      </p:sp>
      <p:cxnSp>
        <p:nvCxnSpPr>
          <p:cNvPr id="98" name="Straight Arrow Connector 97"/>
          <p:cNvCxnSpPr>
            <a:endCxn id="3" idx="1"/>
          </p:cNvCxnSpPr>
          <p:nvPr/>
        </p:nvCxnSpPr>
        <p:spPr>
          <a:xfrm>
            <a:off x="1615981" y="1052036"/>
            <a:ext cx="486056" cy="3642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urved Connector 4"/>
          <p:cNvCxnSpPr>
            <a:stCxn id="50" idx="3"/>
            <a:endCxn id="50" idx="5"/>
          </p:cNvCxnSpPr>
          <p:nvPr/>
        </p:nvCxnSpPr>
        <p:spPr>
          <a:xfrm rot="16200000" flipH="1">
            <a:off x="609600" y="2957036"/>
            <a:ext cx="12700" cy="215526"/>
          </a:xfrm>
          <a:prstGeom prst="curvedConnector3">
            <a:avLst>
              <a:gd name="adj1" fmla="val 215147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 rot="16200000" flipH="1">
            <a:off x="1549098" y="2969736"/>
            <a:ext cx="12700" cy="215526"/>
          </a:xfrm>
          <a:prstGeom prst="curvedConnector3">
            <a:avLst>
              <a:gd name="adj1" fmla="val 215147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6200000" flipH="1">
            <a:off x="2599158" y="2944336"/>
            <a:ext cx="12700" cy="215526"/>
          </a:xfrm>
          <a:prstGeom prst="curvedConnector3">
            <a:avLst>
              <a:gd name="adj1" fmla="val 215147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 rot="16200000" flipH="1">
            <a:off x="3642007" y="2937986"/>
            <a:ext cx="12700" cy="215526"/>
          </a:xfrm>
          <a:prstGeom prst="curvedConnector3">
            <a:avLst>
              <a:gd name="adj1" fmla="val 215147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09006" y="2033560"/>
            <a:ext cx="796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 a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397312" y="1287263"/>
                <a:ext cx="11432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∨ 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312" y="1287263"/>
                <a:ext cx="1143282" cy="3385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1435444" y="2781450"/>
            <a:ext cx="396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</a:t>
            </a:r>
            <a:endParaRPr lang="en-US" sz="1200" dirty="0"/>
          </a:p>
        </p:txBody>
      </p:sp>
      <p:sp>
        <p:nvSpPr>
          <p:cNvPr id="33" name="Oval 32"/>
          <p:cNvSpPr/>
          <p:nvPr/>
        </p:nvSpPr>
        <p:spPr>
          <a:xfrm>
            <a:off x="6781800" y="1338649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638800" y="2009685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181600" y="2771685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696200" y="2009685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162800" y="2771685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229600" y="276216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>
            <a:stCxn id="33" idx="2"/>
            <a:endCxn id="34" idx="7"/>
          </p:cNvCxnSpPr>
          <p:nvPr/>
        </p:nvCxnSpPr>
        <p:spPr>
          <a:xfrm flipH="1">
            <a:off x="5898963" y="1491049"/>
            <a:ext cx="882837" cy="5632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4" idx="3"/>
            <a:endCxn id="35" idx="7"/>
          </p:cNvCxnSpPr>
          <p:nvPr/>
        </p:nvCxnSpPr>
        <p:spPr>
          <a:xfrm flipH="1">
            <a:off x="5441763" y="2269848"/>
            <a:ext cx="241674" cy="546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4" idx="5"/>
          </p:cNvCxnSpPr>
          <p:nvPr/>
        </p:nvCxnSpPr>
        <p:spPr>
          <a:xfrm>
            <a:off x="5898963" y="2269848"/>
            <a:ext cx="349437" cy="5018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3" idx="6"/>
            <a:endCxn id="37" idx="1"/>
          </p:cNvCxnSpPr>
          <p:nvPr/>
        </p:nvCxnSpPr>
        <p:spPr>
          <a:xfrm>
            <a:off x="7086600" y="1491049"/>
            <a:ext cx="654237" cy="5632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7" idx="5"/>
          </p:cNvCxnSpPr>
          <p:nvPr/>
        </p:nvCxnSpPr>
        <p:spPr>
          <a:xfrm>
            <a:off x="7956363" y="2269848"/>
            <a:ext cx="337206" cy="5018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218463" y="2767549"/>
            <a:ext cx="396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207437" y="2792949"/>
            <a:ext cx="396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8274237" y="2763961"/>
            <a:ext cx="396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</a:t>
            </a:r>
            <a:endParaRPr lang="en-US" sz="1200" dirty="0"/>
          </a:p>
        </p:txBody>
      </p:sp>
      <p:cxnSp>
        <p:nvCxnSpPr>
          <p:cNvPr id="55" name="Straight Arrow Connector 54"/>
          <p:cNvCxnSpPr>
            <a:endCxn id="33" idx="1"/>
          </p:cNvCxnSpPr>
          <p:nvPr/>
        </p:nvCxnSpPr>
        <p:spPr>
          <a:xfrm>
            <a:off x="6340381" y="1019085"/>
            <a:ext cx="486056" cy="3642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>
            <a:stCxn id="35" idx="3"/>
            <a:endCxn id="35" idx="5"/>
          </p:cNvCxnSpPr>
          <p:nvPr/>
        </p:nvCxnSpPr>
        <p:spPr>
          <a:xfrm rot="16200000" flipH="1">
            <a:off x="5334000" y="2924085"/>
            <a:ext cx="12700" cy="215526"/>
          </a:xfrm>
          <a:prstGeom prst="curvedConnector3">
            <a:avLst>
              <a:gd name="adj1" fmla="val 215147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/>
          <p:nvPr/>
        </p:nvCxnSpPr>
        <p:spPr>
          <a:xfrm rot="16200000" flipH="1">
            <a:off x="6247233" y="2930435"/>
            <a:ext cx="12700" cy="215526"/>
          </a:xfrm>
          <a:prstGeom prst="curvedConnector3">
            <a:avLst>
              <a:gd name="adj1" fmla="val 215147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/>
          <p:nvPr/>
        </p:nvCxnSpPr>
        <p:spPr>
          <a:xfrm rot="16200000" flipH="1">
            <a:off x="7323558" y="2911385"/>
            <a:ext cx="12700" cy="215526"/>
          </a:xfrm>
          <a:prstGeom prst="curvedConnector3">
            <a:avLst>
              <a:gd name="adj1" fmla="val 215147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/>
          <p:cNvCxnSpPr/>
          <p:nvPr/>
        </p:nvCxnSpPr>
        <p:spPr>
          <a:xfrm rot="16200000" flipH="1">
            <a:off x="8366407" y="2905035"/>
            <a:ext cx="12700" cy="215526"/>
          </a:xfrm>
          <a:prstGeom prst="curvedConnector3">
            <a:avLst>
              <a:gd name="adj1" fmla="val 215147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033406" y="2000609"/>
            <a:ext cx="796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 b</a:t>
            </a:r>
            <a:endParaRPr lang="en-US" sz="1600" dirty="0"/>
          </a:p>
        </p:txBody>
      </p:sp>
      <p:sp>
        <p:nvSpPr>
          <p:cNvPr id="63" name="TextBox 62"/>
          <p:cNvSpPr txBox="1"/>
          <p:nvPr/>
        </p:nvSpPr>
        <p:spPr>
          <a:xfrm>
            <a:off x="6169493" y="2769913"/>
            <a:ext cx="396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</a:t>
            </a:r>
            <a:endParaRPr lang="en-US" sz="1200" dirty="0"/>
          </a:p>
        </p:txBody>
      </p:sp>
      <p:sp>
        <p:nvSpPr>
          <p:cNvPr id="66" name="Right Arrow 65"/>
          <p:cNvSpPr/>
          <p:nvPr/>
        </p:nvSpPr>
        <p:spPr>
          <a:xfrm>
            <a:off x="4078738" y="2118835"/>
            <a:ext cx="967732" cy="255532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135885" y="1904136"/>
            <a:ext cx="794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Update</a:t>
            </a:r>
            <a:endParaRPr lang="en-US" sz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240048" y="2023585"/>
                <a:ext cx="11738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∨ 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048" y="2023585"/>
                <a:ext cx="1173864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973553" y="1984338"/>
                <a:ext cx="110081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∨ 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553" y="1984338"/>
                <a:ext cx="1100815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7066450" y="1231535"/>
                <a:ext cx="116314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∨ 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450" y="1231535"/>
                <a:ext cx="1163149" cy="3385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/>
          <p:cNvSpPr txBox="1"/>
          <p:nvPr/>
        </p:nvSpPr>
        <p:spPr>
          <a:xfrm>
            <a:off x="995896" y="4136921"/>
            <a:ext cx="7074369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Example: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 are updating the state K. 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label at state K has changed.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label at its parent has not changed. 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We can stop propagating the update.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304601" y="1940706"/>
            <a:ext cx="261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506717" y="1983254"/>
            <a:ext cx="261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</a:p>
        </p:txBody>
      </p:sp>
      <p:sp>
        <p:nvSpPr>
          <p:cNvPr id="65" name="Oval 64"/>
          <p:cNvSpPr/>
          <p:nvPr/>
        </p:nvSpPr>
        <p:spPr>
          <a:xfrm>
            <a:off x="1390650" y="2779049"/>
            <a:ext cx="3429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111898" y="2762160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6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75" y="5505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Synthesis of consistent update programs</a:t>
            </a:r>
            <a:br>
              <a:rPr lang="en-US" b="1" dirty="0"/>
            </a:br>
            <a:endParaRPr lang="en-US" dirty="0"/>
          </a:p>
        </p:txBody>
      </p:sp>
      <p:pic>
        <p:nvPicPr>
          <p:cNvPr id="2050" name="Picture 2" descr="social_network_abstrac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6937" y="1189129"/>
            <a:ext cx="1387475" cy="104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77873" y="2209366"/>
            <a:ext cx="769620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specifications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sz="20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Synthesis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algorithm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is incremental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verification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important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here?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Incremental LTL model checking on loop-free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models</a:t>
            </a:r>
          </a:p>
          <a:p>
            <a:pPr lvl="2"/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93924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Experiments</a:t>
            </a:r>
            <a:endParaRPr lang="en-US" sz="4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371600"/>
            <a:ext cx="8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Importance of incremental checking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Scalability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n-US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n-US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Methodology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Real-world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topologies: Topology Zoo,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FatTree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Small-World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roperties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Reachability,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Waypointing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Service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Chaining</a:t>
            </a:r>
          </a:p>
        </p:txBody>
      </p:sp>
    </p:spTree>
    <p:extLst>
      <p:ext uri="{BB962C8B-B14F-4D97-AF65-F5344CB8AC3E}">
        <p14:creationId xmlns:p14="http://schemas.microsoft.com/office/powerpoint/2010/main" val="144946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7772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Experiments </a:t>
            </a:r>
          </a:p>
          <a:p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importance of incremental checking</a:t>
            </a:r>
            <a:endParaRPr lang="en-US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5105400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NimbusSanL-Regu"/>
              </a:rPr>
              <a:t>Performance </a:t>
            </a:r>
            <a:r>
              <a:rPr lang="en-US" dirty="0">
                <a:solidFill>
                  <a:srgbClr val="000000"/>
                </a:solidFill>
                <a:latin typeface="NimbusSanL-Regu"/>
              </a:rPr>
              <a:t>using </a:t>
            </a:r>
            <a:r>
              <a:rPr lang="en-US" dirty="0">
                <a:solidFill>
                  <a:srgbClr val="800080"/>
                </a:solidFill>
                <a:latin typeface="NimbusSanL-Regu"/>
              </a:rPr>
              <a:t>our incremental checker </a:t>
            </a:r>
            <a:r>
              <a:rPr lang="en-US" dirty="0">
                <a:solidFill>
                  <a:srgbClr val="000000"/>
                </a:solidFill>
                <a:latin typeface="NimbusSanL-Regu"/>
              </a:rPr>
              <a:t>versus our checker </a:t>
            </a:r>
            <a:r>
              <a:rPr lang="en-US" dirty="0" smtClean="0">
                <a:solidFill>
                  <a:srgbClr val="000000"/>
                </a:solidFill>
                <a:latin typeface="NimbusSanL-Regu"/>
              </a:rPr>
              <a:t>in </a:t>
            </a:r>
            <a:r>
              <a:rPr lang="en-US" dirty="0" smtClean="0">
                <a:solidFill>
                  <a:srgbClr val="0000FF"/>
                </a:solidFill>
                <a:latin typeface="NimbusSanL-Regu"/>
              </a:rPr>
              <a:t>batch </a:t>
            </a:r>
            <a:r>
              <a:rPr lang="en-US" dirty="0">
                <a:solidFill>
                  <a:srgbClr val="0000FF"/>
                </a:solidFill>
                <a:latin typeface="NimbusSanL-Regu"/>
              </a:rPr>
              <a:t>mode</a:t>
            </a:r>
            <a:r>
              <a:rPr lang="en-US" dirty="0">
                <a:solidFill>
                  <a:srgbClr val="000000"/>
                </a:solidFill>
                <a:latin typeface="NimbusSanL-Regu"/>
              </a:rPr>
              <a:t>:</a:t>
            </a:r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329" y="1600200"/>
            <a:ext cx="729476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7772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Experiments</a:t>
            </a:r>
          </a:p>
          <a:p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Scalability</a:t>
            </a:r>
            <a:endParaRPr lang="en-US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3081516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latin typeface="NimbusSanL-Regu"/>
              </a:rPr>
              <a:t>Synthesizer runtime for large (1K+ updating switches) networks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371600"/>
            <a:ext cx="5835671" cy="1600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0" y="5562600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NimbusSanL-Regu"/>
              </a:rPr>
              <a:t>Runtime for infeasible examples (i.e. examples </a:t>
            </a:r>
            <a:r>
              <a:rPr lang="en-US" dirty="0" smtClean="0">
                <a:latin typeface="NimbusSanL-Regu"/>
              </a:rPr>
              <a:t>with no solution)</a:t>
            </a:r>
            <a:endParaRPr lang="en-US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886200"/>
            <a:ext cx="5638800" cy="155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5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Program Synthesis for Networks	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1. Synthesis of consistent update programs</a:t>
            </a:r>
            <a:r>
              <a:rPr lang="en-US" sz="1400" b="0" i="0" dirty="0"/>
              <a:t>	</a:t>
            </a:r>
            <a:endParaRPr lang="en-US" sz="1400" b="0" i="0" dirty="0" smtClean="0"/>
          </a:p>
          <a:p>
            <a:pPr lvl="1">
              <a:buFont typeface="Wingdings" charset="2"/>
              <a:buChar char="q"/>
            </a:pPr>
            <a:r>
              <a:rPr lang="en-US" sz="1800" dirty="0" smtClean="0"/>
              <a:t>Single updates</a:t>
            </a:r>
          </a:p>
          <a:p>
            <a:pPr lvl="1">
              <a:buFont typeface="Wingdings" charset="2"/>
              <a:buChar char="q"/>
            </a:pPr>
            <a:r>
              <a:rPr lang="en-US" sz="1800" dirty="0" smtClean="0"/>
              <a:t>Synthesis from specifications</a:t>
            </a:r>
            <a:r>
              <a:rPr lang="en-US" sz="1800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2. Event-driven network programs</a:t>
            </a:r>
            <a:endParaRPr lang="en-US" sz="1800" dirty="0" smtClean="0">
              <a:solidFill>
                <a:srgbClr val="0070C0"/>
              </a:solidFill>
            </a:endParaRPr>
          </a:p>
          <a:p>
            <a:pPr lvl="1">
              <a:buFont typeface="Wingdings" charset="2"/>
              <a:buChar char="q"/>
            </a:pPr>
            <a:r>
              <a:rPr lang="en-US" sz="1800" dirty="0" smtClean="0">
                <a:solidFill>
                  <a:srgbClr val="0070C0"/>
                </a:solidFill>
              </a:rPr>
              <a:t>Multiple event-triggered updates</a:t>
            </a:r>
          </a:p>
          <a:p>
            <a:pPr lvl="1">
              <a:buFont typeface="Wingdings" charset="2"/>
              <a:buChar char="q"/>
            </a:pPr>
            <a:r>
              <a:rPr lang="en-US" sz="1800" dirty="0" smtClean="0">
                <a:solidFill>
                  <a:srgbClr val="0070C0"/>
                </a:solidFill>
              </a:rPr>
              <a:t>Synthesis from scenarios.</a:t>
            </a:r>
          </a:p>
        </p:txBody>
      </p:sp>
      <p:pic>
        <p:nvPicPr>
          <p:cNvPr id="2050" name="Picture 2" descr="social_network_abstra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354" y="325834"/>
            <a:ext cx="1387475" cy="104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89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endParaRPr lang="en-US" sz="1800" dirty="0" smtClean="0"/>
          </a:p>
          <a:p>
            <a:pPr>
              <a:buFont typeface="Wingdings" charset="2"/>
              <a:buChar char="q"/>
            </a:pPr>
            <a:r>
              <a:rPr lang="en-US" sz="2000" dirty="0" smtClean="0">
                <a:solidFill>
                  <a:srgbClr val="FF0000"/>
                </a:solidFill>
              </a:rPr>
              <a:t>Global network programs </a:t>
            </a:r>
            <a:r>
              <a:rPr lang="en-US" sz="2000" dirty="0" smtClean="0"/>
              <a:t>describing how a network should react (by updating its configuration) to events</a:t>
            </a:r>
            <a:endParaRPr lang="en-US" sz="2000" dirty="0"/>
          </a:p>
          <a:p>
            <a:pPr lvl="1">
              <a:buFont typeface="Wingdings" charset="2"/>
              <a:buChar char="q"/>
            </a:pPr>
            <a:endParaRPr lang="en-US" sz="2000" dirty="0" smtClean="0"/>
          </a:p>
          <a:p>
            <a:pPr lvl="1">
              <a:buFont typeface="Wingdings" charset="2"/>
              <a:buChar char="q"/>
            </a:pPr>
            <a:r>
              <a:rPr lang="en-US" sz="2000" dirty="0" smtClean="0"/>
              <a:t>Each event triggers an update</a:t>
            </a:r>
          </a:p>
          <a:p>
            <a:pPr lvl="2">
              <a:buFont typeface="Wingdings" charset="2"/>
              <a:buChar char="q"/>
            </a:pPr>
            <a:r>
              <a:rPr lang="en-US" sz="1600" dirty="0" smtClean="0">
                <a:solidFill>
                  <a:srgbClr val="FF0000"/>
                </a:solidFill>
              </a:rPr>
              <a:t>Event-driven update </a:t>
            </a:r>
            <a:r>
              <a:rPr lang="en-US" sz="1600" dirty="0" smtClean="0"/>
              <a:t>governs when an update should be performed</a:t>
            </a:r>
          </a:p>
          <a:p>
            <a:pPr lvl="1">
              <a:buFont typeface="Wingdings" charset="2"/>
              <a:buChar char="q"/>
            </a:pPr>
            <a:endParaRPr lang="en-US" sz="2000" dirty="0" smtClean="0"/>
          </a:p>
          <a:p>
            <a:pPr lvl="1">
              <a:buFont typeface="Wingdings" charset="2"/>
              <a:buChar char="q"/>
            </a:pPr>
            <a:r>
              <a:rPr lang="en-US" sz="2000" dirty="0" smtClean="0"/>
              <a:t>Program: </a:t>
            </a:r>
          </a:p>
          <a:p>
            <a:pPr lvl="2">
              <a:buFont typeface="Wingdings" charset="2"/>
              <a:buChar char="q"/>
            </a:pPr>
            <a:r>
              <a:rPr lang="en-US" sz="1600" dirty="0" smtClean="0"/>
              <a:t>ETS: </a:t>
            </a:r>
            <a:r>
              <a:rPr lang="en-US" sz="1600" dirty="0" smtClean="0">
                <a:solidFill>
                  <a:srgbClr val="FF0000"/>
                </a:solidFill>
              </a:rPr>
              <a:t>Event transition system </a:t>
            </a:r>
          </a:p>
          <a:p>
            <a:pPr lvl="1">
              <a:buFont typeface="Wingdings" charset="2"/>
              <a:buChar char="q"/>
            </a:pPr>
            <a:endParaRPr lang="en-US" sz="2000" dirty="0" smtClean="0"/>
          </a:p>
          <a:p>
            <a:pPr lvl="1">
              <a:buFont typeface="Wingdings" charset="2"/>
              <a:buChar char="q"/>
            </a:pPr>
            <a:r>
              <a:rPr lang="en-US" sz="2000" dirty="0" smtClean="0"/>
              <a:t>Crisp characterization of efficiently implementable ETSs</a:t>
            </a:r>
          </a:p>
          <a:p>
            <a:pPr lvl="2">
              <a:buFont typeface="Wingdings" charset="2"/>
              <a:buChar char="q"/>
            </a:pPr>
            <a:r>
              <a:rPr lang="en-US" sz="1600" dirty="0" smtClean="0"/>
              <a:t>Locality condition given by </a:t>
            </a:r>
            <a:r>
              <a:rPr lang="en-US" sz="1600" dirty="0" smtClean="0">
                <a:solidFill>
                  <a:srgbClr val="FF0000"/>
                </a:solidFill>
              </a:rPr>
              <a:t>event structure </a:t>
            </a:r>
            <a:r>
              <a:rPr lang="en-US" sz="1600" dirty="0" smtClean="0"/>
              <a:t>underlying the ETS</a:t>
            </a:r>
          </a:p>
        </p:txBody>
      </p:sp>
      <p:pic>
        <p:nvPicPr>
          <p:cNvPr id="2050" name="Picture 2" descr="social_network_abstra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354" y="325834"/>
            <a:ext cx="1387475" cy="104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Event-driven consistent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97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 1: </a:t>
            </a:r>
            <a:r>
              <a:rPr lang="en-US" dirty="0" err="1" smtClean="0"/>
              <a:t>Stateful</a:t>
            </a:r>
            <a:r>
              <a:rPr lang="en-US" dirty="0" smtClean="0"/>
              <a:t> Firewall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143000"/>
            <a:ext cx="7413258" cy="27416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191000"/>
            <a:ext cx="594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H1 can send packets to H4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H4 can send packets to H1 only after H4 receives packets from H1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The first packet from H1 to H4 (event)                          triggers an configuration update</a:t>
            </a:r>
          </a:p>
        </p:txBody>
      </p:sp>
    </p:spTree>
    <p:extLst>
      <p:ext uri="{BB962C8B-B14F-4D97-AF65-F5344CB8AC3E}">
        <p14:creationId xmlns:p14="http://schemas.microsoft.com/office/powerpoint/2010/main" val="154323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2: </a:t>
            </a:r>
            <a:r>
              <a:rPr lang="en-US" dirty="0" err="1" smtClean="0"/>
              <a:t>Stateful</a:t>
            </a:r>
            <a:r>
              <a:rPr lang="en-US" dirty="0" smtClean="0"/>
              <a:t> Firewall with </a:t>
            </a:r>
            <a:r>
              <a:rPr lang="en-US" dirty="0" err="1" smtClean="0"/>
              <a:t>Ack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143000"/>
            <a:ext cx="7413258" cy="27416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191000"/>
            <a:ext cx="77942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H1 can send a REQ packet  to H4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Once H4 receives the REQ packet from H1, it can send an ACK packet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Afterwards, communication between H1 and H4 is open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Event-1 (REQ packet sent) changes configuration and enables Event-2 (ACK packet can now be sent)</a:t>
            </a:r>
          </a:p>
        </p:txBody>
      </p:sp>
    </p:spTree>
    <p:extLst>
      <p:ext uri="{BB962C8B-B14F-4D97-AF65-F5344CB8AC3E}">
        <p14:creationId xmlns:p14="http://schemas.microsoft.com/office/powerpoint/2010/main" val="63762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8392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 3: Distributed </a:t>
            </a:r>
            <a:r>
              <a:rPr lang="en-US" sz="3200" dirty="0" err="1" smtClean="0"/>
              <a:t>Stateful</a:t>
            </a:r>
            <a:r>
              <a:rPr lang="en-US" sz="3200" dirty="0" smtClean="0"/>
              <a:t> Firewall</a:t>
            </a:r>
            <a:endParaRPr lang="en-US" sz="3200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" y="1031497"/>
            <a:ext cx="7860649" cy="25499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41148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firewall that authorizes </a:t>
            </a:r>
            <a:r>
              <a:rPr lang="en-US" b="1" dirty="0"/>
              <a:t>only one of the contacted </a:t>
            </a:r>
            <a:r>
              <a:rPr lang="en-US" dirty="0"/>
              <a:t>external </a:t>
            </a:r>
            <a:r>
              <a:rPr lang="en-US" dirty="0" smtClean="0"/>
              <a:t>hosts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Switch </a:t>
            </a:r>
            <a:r>
              <a:rPr lang="en-US" i="1" dirty="0"/>
              <a:t>S4 </a:t>
            </a:r>
            <a:r>
              <a:rPr lang="en-US" dirty="0"/>
              <a:t>and </a:t>
            </a:r>
            <a:r>
              <a:rPr lang="en-US" i="1" dirty="0"/>
              <a:t>S5 </a:t>
            </a:r>
            <a:r>
              <a:rPr lang="en-US" dirty="0"/>
              <a:t>must somehow resolve conflicting views of which host is authorized. </a:t>
            </a:r>
          </a:p>
        </p:txBody>
      </p:sp>
    </p:spTree>
    <p:extLst>
      <p:ext uri="{BB962C8B-B14F-4D97-AF65-F5344CB8AC3E}">
        <p14:creationId xmlns:p14="http://schemas.microsoft.com/office/powerpoint/2010/main" val="179017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9554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Program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What if a programmer could…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400" dirty="0" smtClean="0">
                <a:solidFill>
                  <a:srgbClr val="0070C0"/>
                </a:solidFill>
              </a:rPr>
              <a:t>sketch</a:t>
            </a:r>
            <a:r>
              <a:rPr lang="en-US" sz="2400" dirty="0" smtClean="0"/>
              <a:t> the program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 give </a:t>
            </a:r>
            <a:r>
              <a:rPr lang="en-US" sz="2400" dirty="0" smtClean="0">
                <a:solidFill>
                  <a:srgbClr val="0070C0"/>
                </a:solidFill>
              </a:rPr>
              <a:t>example </a:t>
            </a:r>
            <a:r>
              <a:rPr lang="en-US" sz="2400" dirty="0" smtClean="0"/>
              <a:t>scenarios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write </a:t>
            </a:r>
            <a:r>
              <a:rPr lang="en-US" sz="2400" dirty="0" smtClean="0">
                <a:solidFill>
                  <a:srgbClr val="0070C0"/>
                </a:solidFill>
              </a:rPr>
              <a:t>high-level</a:t>
            </a:r>
            <a:r>
              <a:rPr lang="en-US" sz="2400" dirty="0" smtClean="0"/>
              <a:t> requirements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 describe resource </a:t>
            </a:r>
            <a:r>
              <a:rPr lang="en-US" sz="2400" dirty="0" smtClean="0">
                <a:solidFill>
                  <a:srgbClr val="0070C0"/>
                </a:solidFill>
              </a:rPr>
              <a:t>constraints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dirty="0" smtClean="0"/>
              <a:t>and the machine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synthesized the program</a:t>
            </a:r>
            <a:r>
              <a:rPr lang="en-US" dirty="0" smtClean="0"/>
              <a:t>?</a:t>
            </a:r>
          </a:p>
        </p:txBody>
      </p:sp>
      <p:pic>
        <p:nvPicPr>
          <p:cNvPr id="48130" name="Picture 2" descr="http://www.redorbit.com/media/uploads/2013/02/tech-021213-003-617x41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2161" y="2162127"/>
            <a:ext cx="3039414" cy="2049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511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 1: </a:t>
            </a:r>
            <a:r>
              <a:rPr lang="en-US" dirty="0" err="1" smtClean="0"/>
              <a:t>Stateful</a:t>
            </a:r>
            <a:r>
              <a:rPr lang="en-US" dirty="0" smtClean="0"/>
              <a:t> Firewall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008743"/>
            <a:ext cx="5105400" cy="188812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276600" y="3398011"/>
            <a:ext cx="609600" cy="609600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52800" y="351814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C1</a:t>
            </a: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57800" y="3398011"/>
            <a:ext cx="609600" cy="609600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0" y="351814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C2</a:t>
            </a:r>
            <a:endParaRPr lang="en-US" dirty="0"/>
          </a:p>
        </p:txBody>
      </p:sp>
      <p:cxnSp>
        <p:nvCxnSpPr>
          <p:cNvPr id="10" name="Straight Arrow Connector 9"/>
          <p:cNvCxnSpPr>
            <a:stCxn id="3" idx="6"/>
            <a:endCxn id="7" idx="2"/>
          </p:cNvCxnSpPr>
          <p:nvPr/>
        </p:nvCxnSpPr>
        <p:spPr>
          <a:xfrm>
            <a:off x="3886200" y="3702811"/>
            <a:ext cx="1371600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19600" y="333347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2900" y="4509532"/>
            <a:ext cx="643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C1</a:t>
            </a:r>
            <a:r>
              <a:rPr lang="en-US" sz="2400" dirty="0" smtClean="0"/>
              <a:t>: allow traffic only from H1 to H4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C2</a:t>
            </a:r>
            <a:r>
              <a:rPr lang="en-US" sz="2400" dirty="0" smtClean="0"/>
              <a:t>: allow both directions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e</a:t>
            </a:r>
            <a:r>
              <a:rPr lang="en-US" sz="2400" dirty="0" smtClean="0"/>
              <a:t>: a packet from H1 to H4 arrives at S4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3333479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ETS: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39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Ex. 2: </a:t>
            </a:r>
            <a:r>
              <a:rPr lang="en-US" dirty="0" err="1" smtClean="0"/>
              <a:t>Stateful</a:t>
            </a:r>
            <a:r>
              <a:rPr lang="en-US" dirty="0" smtClean="0"/>
              <a:t> Firewall with </a:t>
            </a:r>
            <a:r>
              <a:rPr lang="en-US" dirty="0" err="1" smtClean="0"/>
              <a:t>Ack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158" y="1014327"/>
            <a:ext cx="4999618" cy="184900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552699" y="3232666"/>
            <a:ext cx="609600" cy="609600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28899" y="3352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C1</a:t>
            </a: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33899" y="3232666"/>
            <a:ext cx="609600" cy="609600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10099" y="3352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C2</a:t>
            </a:r>
            <a:endParaRPr lang="en-US" dirty="0"/>
          </a:p>
        </p:txBody>
      </p:sp>
      <p:cxnSp>
        <p:nvCxnSpPr>
          <p:cNvPr id="10" name="Straight Arrow Connector 9"/>
          <p:cNvCxnSpPr>
            <a:stCxn id="3" idx="6"/>
            <a:endCxn id="7" idx="2"/>
          </p:cNvCxnSpPr>
          <p:nvPr/>
        </p:nvCxnSpPr>
        <p:spPr>
          <a:xfrm>
            <a:off x="3162299" y="3537466"/>
            <a:ext cx="1371600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95699" y="31681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40408" y="4738132"/>
            <a:ext cx="3482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FF0000"/>
                </a:solidFill>
              </a:rPr>
              <a:t>e</a:t>
            </a:r>
            <a:r>
              <a:rPr lang="en-US" sz="2000" dirty="0" smtClean="0">
                <a:solidFill>
                  <a:srgbClr val="FF0000"/>
                </a:solidFill>
              </a:rPr>
              <a:t>1</a:t>
            </a:r>
            <a:r>
              <a:rPr lang="en-US" sz="2000" dirty="0" smtClean="0"/>
              <a:t>: REQ packet at S4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FF0000"/>
                </a:solidFill>
              </a:rPr>
              <a:t>e</a:t>
            </a:r>
            <a:r>
              <a:rPr lang="en-US" sz="2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/>
              <a:t>: ACK packet at S1</a:t>
            </a:r>
            <a:endParaRPr lang="en-US" sz="2000" dirty="0"/>
          </a:p>
        </p:txBody>
      </p:sp>
      <p:sp>
        <p:nvSpPr>
          <p:cNvPr id="14" name="Oval 13"/>
          <p:cNvSpPr/>
          <p:nvPr/>
        </p:nvSpPr>
        <p:spPr>
          <a:xfrm>
            <a:off x="6575616" y="3232666"/>
            <a:ext cx="609600" cy="609600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651816" y="3352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C3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8" idx="3"/>
            <a:endCxn id="14" idx="2"/>
          </p:cNvCxnSpPr>
          <p:nvPr/>
        </p:nvCxnSpPr>
        <p:spPr>
          <a:xfrm>
            <a:off x="5143499" y="3537466"/>
            <a:ext cx="1432117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38799" y="318186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e2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8660" y="4708772"/>
            <a:ext cx="4828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C1</a:t>
            </a:r>
            <a:r>
              <a:rPr lang="en-US" sz="2000" dirty="0" smtClean="0"/>
              <a:t>: allows REQ packet from H1 to H4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C2</a:t>
            </a:r>
            <a:r>
              <a:rPr lang="en-US" sz="2000" dirty="0" smtClean="0"/>
              <a:t>: allows ACK packet from H4 to H1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C3</a:t>
            </a:r>
            <a:r>
              <a:rPr lang="en-US" sz="2000" dirty="0" smtClean="0"/>
              <a:t>: allows both directions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649" y="3245957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ETS: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Ex. 3: Distributed </a:t>
            </a:r>
            <a:r>
              <a:rPr lang="en-US" dirty="0" err="1" smtClean="0"/>
              <a:t>Stateful</a:t>
            </a:r>
            <a:r>
              <a:rPr lang="en-US" dirty="0" smtClean="0"/>
              <a:t> Firewall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580889" y="3178184"/>
            <a:ext cx="609600" cy="609600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57089" y="32983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483555" y="2458890"/>
            <a:ext cx="609600" cy="609600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59755" y="257902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C3</a:t>
            </a:r>
            <a:endParaRPr lang="en-US" dirty="0"/>
          </a:p>
        </p:txBody>
      </p:sp>
      <p:cxnSp>
        <p:nvCxnSpPr>
          <p:cNvPr id="10" name="Straight Arrow Connector 9"/>
          <p:cNvCxnSpPr>
            <a:stCxn id="3" idx="6"/>
            <a:endCxn id="7" idx="2"/>
          </p:cNvCxnSpPr>
          <p:nvPr/>
        </p:nvCxnSpPr>
        <p:spPr>
          <a:xfrm flipV="1">
            <a:off x="5190489" y="2763690"/>
            <a:ext cx="1293066" cy="719294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37536" y="280885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90489" y="4671644"/>
            <a:ext cx="3801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: REQ arrives at S1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: ACK from H4 arrives to S4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: ACK from H5 arrives to S5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521655" y="3657600"/>
            <a:ext cx="609600" cy="609600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565587" y="376500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C4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3" idx="6"/>
            <a:endCxn id="14" idx="2"/>
          </p:cNvCxnSpPr>
          <p:nvPr/>
        </p:nvCxnSpPr>
        <p:spPr>
          <a:xfrm>
            <a:off x="5190489" y="3482984"/>
            <a:ext cx="1331166" cy="47941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73043" y="370734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84090" y="4738132"/>
            <a:ext cx="5053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C1</a:t>
            </a:r>
            <a:r>
              <a:rPr lang="en-US" dirty="0" smtClean="0"/>
              <a:t>: allows REQ multicast to H4 and H5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C2</a:t>
            </a:r>
            <a:r>
              <a:rPr lang="en-US" dirty="0" smtClean="0"/>
              <a:t>: allows ACK from H4 and H5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C3</a:t>
            </a:r>
            <a:r>
              <a:rPr lang="en-US" dirty="0" smtClean="0"/>
              <a:t>: allows only traffic between H1 and H4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C4</a:t>
            </a:r>
            <a:r>
              <a:rPr lang="en-US" dirty="0" smtClean="0"/>
              <a:t>: allows only traffic between H1 and H5</a:t>
            </a:r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1843" y="830632"/>
            <a:ext cx="4329812" cy="1404541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2944923" y="3188064"/>
            <a:ext cx="609600" cy="609600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021123" y="330819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C1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1" idx="6"/>
            <a:endCxn id="3" idx="2"/>
          </p:cNvCxnSpPr>
          <p:nvPr/>
        </p:nvCxnSpPr>
        <p:spPr>
          <a:xfrm flipV="1">
            <a:off x="3554523" y="3482984"/>
            <a:ext cx="1026366" cy="988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18889" y="312353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e2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26655" y="3175153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ETS: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65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Event-driven consistent update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971800" y="1359932"/>
            <a:ext cx="609600" cy="609600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0" y="148006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C1</a:t>
            </a: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953000" y="1359932"/>
            <a:ext cx="609600" cy="609600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29200" y="148006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C2</a:t>
            </a:r>
            <a:endParaRPr lang="en-US" dirty="0"/>
          </a:p>
        </p:txBody>
      </p:sp>
      <p:cxnSp>
        <p:nvCxnSpPr>
          <p:cNvPr id="10" name="Straight Arrow Connector 9"/>
          <p:cNvCxnSpPr>
            <a:stCxn id="3" idx="6"/>
            <a:endCxn id="7" idx="2"/>
          </p:cNvCxnSpPr>
          <p:nvPr/>
        </p:nvCxnSpPr>
        <p:spPr>
          <a:xfrm>
            <a:off x="3581400" y="1664732"/>
            <a:ext cx="1371600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14800" y="129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52400" y="2025134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When do we perform the update?	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914400" y="3004066"/>
            <a:ext cx="7467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en-US" sz="2000" dirty="0" smtClean="0"/>
              <a:t>All </a:t>
            </a:r>
            <a:r>
              <a:rPr lang="en-US" sz="2000" dirty="0"/>
              <a:t>packets are </a:t>
            </a:r>
            <a:r>
              <a:rPr lang="en-US" sz="2000" dirty="0">
                <a:solidFill>
                  <a:srgbClr val="FF0000"/>
                </a:solidFill>
              </a:rPr>
              <a:t>processed either by </a:t>
            </a:r>
            <a:r>
              <a:rPr lang="en-US" sz="2000" i="1" dirty="0">
                <a:solidFill>
                  <a:srgbClr val="FF0000"/>
                </a:solidFill>
              </a:rPr>
              <a:t>C </a:t>
            </a:r>
            <a:r>
              <a:rPr lang="en-US" sz="2000" dirty="0">
                <a:solidFill>
                  <a:srgbClr val="FF0000"/>
                </a:solidFill>
              </a:rPr>
              <a:t>or </a:t>
            </a:r>
            <a:r>
              <a:rPr lang="en-US" sz="2000" i="1" dirty="0" smtClean="0">
                <a:solidFill>
                  <a:srgbClr val="FF0000"/>
                </a:solidFill>
              </a:rPr>
              <a:t>C’</a:t>
            </a:r>
            <a:r>
              <a:rPr lang="en-US" sz="2000" dirty="0" smtClean="0"/>
              <a:t>. 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If </a:t>
            </a:r>
            <a:r>
              <a:rPr lang="en-US" sz="2000" dirty="0"/>
              <a:t>all switches traversed by a packet have heard about event </a:t>
            </a:r>
            <a:r>
              <a:rPr lang="en-US" sz="2000" i="1" dirty="0"/>
              <a:t>e</a:t>
            </a:r>
            <a:r>
              <a:rPr lang="en-US" sz="2000" dirty="0"/>
              <a:t>, the </a:t>
            </a:r>
            <a:r>
              <a:rPr lang="en-US" sz="2000" dirty="0" smtClean="0"/>
              <a:t>packet </a:t>
            </a:r>
            <a:r>
              <a:rPr lang="en-US" sz="2000" dirty="0"/>
              <a:t>is </a:t>
            </a:r>
            <a:r>
              <a:rPr lang="en-US" sz="2000" dirty="0">
                <a:solidFill>
                  <a:srgbClr val="FF0000"/>
                </a:solidFill>
              </a:rPr>
              <a:t>processed </a:t>
            </a:r>
            <a:r>
              <a:rPr lang="en-US" sz="2000" dirty="0" smtClean="0">
                <a:solidFill>
                  <a:srgbClr val="FF0000"/>
                </a:solidFill>
              </a:rPr>
              <a:t>by </a:t>
            </a:r>
            <a:r>
              <a:rPr lang="en-US" sz="2000" i="1" dirty="0">
                <a:solidFill>
                  <a:srgbClr val="FF0000"/>
                </a:solidFill>
              </a:rPr>
              <a:t>C</a:t>
            </a:r>
            <a:r>
              <a:rPr lang="en-US" sz="2000" dirty="0"/>
              <a:t>′. </a:t>
            </a:r>
            <a:endParaRPr lang="en-US" sz="2000" dirty="0" smtClean="0"/>
          </a:p>
          <a:p>
            <a:pPr marL="457200" indent="-457200">
              <a:buAutoNum type="arabicParenR"/>
            </a:pPr>
            <a:r>
              <a:rPr lang="en-US" sz="2000" dirty="0" smtClean="0"/>
              <a:t>If </a:t>
            </a:r>
            <a:r>
              <a:rPr lang="en-US" sz="2000" dirty="0"/>
              <a:t>all switches traversed by a packet have </a:t>
            </a:r>
            <a:r>
              <a:rPr lang="en-US" sz="2000" i="1" dirty="0"/>
              <a:t>not </a:t>
            </a:r>
            <a:r>
              <a:rPr lang="en-US" sz="2000" dirty="0"/>
              <a:t>heard about </a:t>
            </a:r>
            <a:r>
              <a:rPr lang="en-US" sz="2000" i="1" dirty="0"/>
              <a:t>e</a:t>
            </a:r>
            <a:r>
              <a:rPr lang="en-US" sz="2000" dirty="0"/>
              <a:t>, the </a:t>
            </a:r>
            <a:r>
              <a:rPr lang="en-US" sz="2000" dirty="0" smtClean="0"/>
              <a:t>packet </a:t>
            </a:r>
            <a:r>
              <a:rPr lang="en-US" sz="2000" dirty="0"/>
              <a:t>is </a:t>
            </a:r>
            <a:r>
              <a:rPr lang="en-US" sz="2000" dirty="0">
                <a:solidFill>
                  <a:srgbClr val="FF0000"/>
                </a:solidFill>
              </a:rPr>
              <a:t>processed </a:t>
            </a:r>
            <a:r>
              <a:rPr lang="en-US" sz="2000" dirty="0" smtClean="0">
                <a:solidFill>
                  <a:srgbClr val="FF0000"/>
                </a:solidFill>
              </a:rPr>
              <a:t>by </a:t>
            </a:r>
            <a:r>
              <a:rPr lang="en-US" sz="2000" i="1" dirty="0">
                <a:solidFill>
                  <a:srgbClr val="FF0000"/>
                </a:solidFill>
              </a:rPr>
              <a:t>C</a:t>
            </a:r>
            <a:r>
              <a:rPr lang="en-US" sz="2000" dirty="0"/>
              <a:t>. </a:t>
            </a:r>
            <a:endParaRPr lang="en-US" sz="2000" dirty="0" smtClean="0"/>
          </a:p>
          <a:p>
            <a:pPr marL="457200" indent="-457200">
              <a:buAutoNum type="arabicParenR"/>
            </a:pPr>
            <a:endParaRPr lang="en-US" sz="2000" dirty="0" smtClean="0">
              <a:solidFill>
                <a:srgbClr val="3333B2"/>
              </a:solidFill>
            </a:endParaRPr>
          </a:p>
          <a:p>
            <a:r>
              <a:rPr lang="en-US" sz="2000" dirty="0" smtClean="0"/>
              <a:t>We </a:t>
            </a:r>
            <a:r>
              <a:rPr lang="en-US" sz="2000" dirty="0"/>
              <a:t>formalize what it means to have “heard about” an event with a </a:t>
            </a:r>
            <a:r>
              <a:rPr lang="en-US" sz="2000" i="1" dirty="0" smtClean="0"/>
              <a:t>happens-before </a:t>
            </a:r>
            <a:r>
              <a:rPr lang="en-US" sz="2000" i="1" dirty="0"/>
              <a:t>relation </a:t>
            </a:r>
            <a:r>
              <a:rPr lang="en-US" sz="2000" dirty="0"/>
              <a:t>≺ </a:t>
            </a:r>
            <a:r>
              <a:rPr lang="en-US" sz="2000" i="1" dirty="0"/>
              <a:t>on packet arrivals</a:t>
            </a:r>
            <a:r>
              <a:rPr lang="en-US" sz="2000" dirty="0"/>
              <a:t>. </a:t>
            </a: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1373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843" y="13113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</a:t>
            </a:r>
            <a:r>
              <a:rPr lang="en-US" smtClean="0"/>
              <a:t>handle conflicting events?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191000"/>
            <a:ext cx="8229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Consider a firewall that authorizes </a:t>
            </a:r>
            <a:r>
              <a:rPr lang="en-US" b="1" dirty="0" smtClean="0"/>
              <a:t>only one of the contacted </a:t>
            </a:r>
            <a:r>
              <a:rPr lang="en-US" dirty="0" smtClean="0"/>
              <a:t>external hosts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Switch </a:t>
            </a:r>
            <a:r>
              <a:rPr lang="en-US" i="1" dirty="0"/>
              <a:t>S4 </a:t>
            </a:r>
            <a:r>
              <a:rPr lang="en-US" dirty="0"/>
              <a:t>and </a:t>
            </a:r>
            <a:r>
              <a:rPr lang="en-US" i="1" dirty="0"/>
              <a:t>S5 </a:t>
            </a:r>
            <a:r>
              <a:rPr lang="en-US" dirty="0"/>
              <a:t>must somehow resolve conflicting views of which host is authorized. </a:t>
            </a:r>
            <a:endParaRPr lang="en-US" dirty="0" smtClean="0"/>
          </a:p>
          <a:p>
            <a:pPr marL="285750" indent="-285750">
              <a:buFont typeface="Wingdings" charset="2"/>
              <a:buChar char="q"/>
            </a:pPr>
            <a:r>
              <a:rPr lang="en-US" sz="2400" b="1" dirty="0" smtClean="0">
                <a:solidFill>
                  <a:srgbClr val="FF0000"/>
                </a:solidFill>
              </a:rPr>
              <a:t>Can this program be implemented efficiently?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" y="1031497"/>
            <a:ext cx="7860649" cy="254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3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1503"/>
            <a:ext cx="8229600" cy="1143000"/>
          </a:xfrm>
        </p:spPr>
        <p:txBody>
          <a:bodyPr>
            <a:normAutofit/>
          </a:bodyPr>
          <a:lstStyle/>
          <a:p>
            <a:r>
              <a:rPr lang="en-US" smtClean="0"/>
              <a:t>Atomicity?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1910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Atomicity is expensive - 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r</a:t>
            </a:r>
            <a:r>
              <a:rPr lang="en-US" sz="2400" dirty="0" smtClean="0">
                <a:solidFill>
                  <a:srgbClr val="FF0000"/>
                </a:solidFill>
                <a:effectLst/>
              </a:rPr>
              <a:t>equires packet buffering</a:t>
            </a:r>
            <a:endParaRPr lang="en-US" sz="2400" dirty="0">
              <a:solidFill>
                <a:srgbClr val="FF0000"/>
              </a:solidFill>
              <a:effectLst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" y="1031497"/>
            <a:ext cx="7860649" cy="254990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6172200" y="1600200"/>
            <a:ext cx="0" cy="838200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8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Locality condition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4088617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Locality condition</a:t>
            </a:r>
            <a:r>
              <a:rPr lang="en-US" sz="2400" dirty="0" smtClean="0"/>
              <a:t>: </a:t>
            </a:r>
          </a:p>
          <a:p>
            <a:r>
              <a:rPr lang="en-US" sz="2400" dirty="0" smtClean="0"/>
              <a:t>Events that are simultaneously enabled  and in conflict can only occur at the same switch.</a:t>
            </a:r>
          </a:p>
        </p:txBody>
      </p:sp>
      <p:sp>
        <p:nvSpPr>
          <p:cNvPr id="14" name="Oval 13"/>
          <p:cNvSpPr/>
          <p:nvPr/>
        </p:nvSpPr>
        <p:spPr>
          <a:xfrm>
            <a:off x="5027646" y="2442643"/>
            <a:ext cx="609600" cy="609600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103846" y="256277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C2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930312" y="1723349"/>
            <a:ext cx="609600" cy="609600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06512" y="184348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C3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5" idx="6"/>
            <a:endCxn id="19" idx="2"/>
          </p:cNvCxnSpPr>
          <p:nvPr/>
        </p:nvCxnSpPr>
        <p:spPr>
          <a:xfrm flipV="1">
            <a:off x="5637246" y="2028149"/>
            <a:ext cx="1293066" cy="719294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984293" y="207331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e3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6968412" y="2922059"/>
            <a:ext cx="609600" cy="609600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012344" y="302946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C4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5" idx="6"/>
            <a:endCxn id="26" idx="2"/>
          </p:cNvCxnSpPr>
          <p:nvPr/>
        </p:nvCxnSpPr>
        <p:spPr>
          <a:xfrm>
            <a:off x="5637246" y="2747443"/>
            <a:ext cx="1331166" cy="47941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19800" y="2971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e4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3391680" y="2452523"/>
            <a:ext cx="609600" cy="609600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467880" y="257265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C1</a:t>
            </a:r>
            <a:endParaRPr lang="en-US" dirty="0"/>
          </a:p>
        </p:txBody>
      </p:sp>
      <p:cxnSp>
        <p:nvCxnSpPr>
          <p:cNvPr id="26" name="Straight Arrow Connector 25"/>
          <p:cNvCxnSpPr>
            <a:endCxn id="15" idx="2"/>
          </p:cNvCxnSpPr>
          <p:nvPr/>
        </p:nvCxnSpPr>
        <p:spPr>
          <a:xfrm flipV="1">
            <a:off x="4001280" y="2747443"/>
            <a:ext cx="1026366" cy="988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265646" y="238799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e2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073412" y="2439612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ETS: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65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Main result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471" y="1295400"/>
            <a:ext cx="800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Theorem</a:t>
            </a:r>
            <a:r>
              <a:rPr lang="en-US" sz="2400" dirty="0" smtClean="0"/>
              <a:t>:</a:t>
            </a:r>
          </a:p>
          <a:p>
            <a:pPr lvl="2"/>
            <a:r>
              <a:rPr lang="en-US" sz="2400" dirty="0" smtClean="0"/>
              <a:t>Event-driven network programs can be </a:t>
            </a:r>
            <a:r>
              <a:rPr lang="en-US" sz="2400" dirty="0" smtClean="0">
                <a:solidFill>
                  <a:srgbClr val="FF0000"/>
                </a:solidFill>
              </a:rPr>
              <a:t>implemented efficiently</a:t>
            </a:r>
          </a:p>
          <a:p>
            <a:pPr lvl="4"/>
            <a:r>
              <a:rPr lang="en-US" sz="2400" dirty="0" err="1" smtClean="0">
                <a:solidFill>
                  <a:srgbClr val="FF0000"/>
                </a:solidFill>
              </a:rPr>
              <a:t>iff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2"/>
            <a:r>
              <a:rPr lang="en-US" sz="2400" dirty="0" smtClean="0">
                <a:solidFill>
                  <a:srgbClr val="FF0000"/>
                </a:solidFill>
              </a:rPr>
              <a:t>Locality condition</a:t>
            </a:r>
            <a:r>
              <a:rPr lang="en-US" sz="2400" dirty="0" smtClean="0"/>
              <a:t>: Events that are simultaneously enabled  and in conflict can only occur at the same switch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" y="5029200"/>
            <a:ext cx="796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Efficient implementation: a switch is guaranteed to process each packet within a given time bound (excludes packet buffering).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0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Main result - negative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990600"/>
            <a:ext cx="8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dirty="0" smtClean="0">
                <a:solidFill>
                  <a:srgbClr val="FF0000"/>
                </a:solidFill>
              </a:rPr>
              <a:t>Theorem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Event-driven network programs can be </a:t>
            </a:r>
            <a:r>
              <a:rPr lang="en-US" dirty="0" smtClean="0">
                <a:solidFill>
                  <a:srgbClr val="FF0000"/>
                </a:solidFill>
              </a:rPr>
              <a:t>implemented efficiently</a:t>
            </a:r>
          </a:p>
          <a:p>
            <a:pPr lvl="4"/>
            <a:r>
              <a:rPr lang="en-US" dirty="0" smtClean="0">
                <a:solidFill>
                  <a:srgbClr val="FF0000"/>
                </a:solidFill>
              </a:rPr>
              <a:t>implies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Locality condition</a:t>
            </a:r>
            <a:r>
              <a:rPr lang="en-US" dirty="0" smtClean="0"/>
              <a:t>: Events that are simultaneously enabled  and in conflict can only occur at the same switch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" y="2872264"/>
            <a:ext cx="830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dirty="0" smtClean="0">
                <a:solidFill>
                  <a:srgbClr val="FF0000"/>
                </a:solidFill>
              </a:rPr>
              <a:t>Proof</a:t>
            </a:r>
            <a:r>
              <a:rPr lang="en-US" dirty="0" smtClean="0"/>
              <a:t>:</a:t>
            </a:r>
          </a:p>
          <a:p>
            <a:pPr marL="1200150" lvl="2" indent="-285750">
              <a:buFontTx/>
              <a:buChar char="-"/>
            </a:pPr>
            <a:r>
              <a:rPr lang="en-US" dirty="0" smtClean="0"/>
              <a:t>Inspired by Consistency-Availability-Partition Tolerance (CAP) theorem</a:t>
            </a:r>
          </a:p>
          <a:p>
            <a:pPr marL="1200150" lvl="2" indent="-285750">
              <a:buFontTx/>
              <a:buChar char="-"/>
            </a:pPr>
            <a:r>
              <a:rPr lang="en-US" dirty="0" smtClean="0"/>
              <a:t>Intuition: Switches would have to buffer packets while synchronizing with other switches (locality condition prevents this)</a:t>
            </a:r>
          </a:p>
        </p:txBody>
      </p:sp>
    </p:spTree>
    <p:extLst>
      <p:ext uri="{BB962C8B-B14F-4D97-AF65-F5344CB8AC3E}">
        <p14:creationId xmlns:p14="http://schemas.microsoft.com/office/powerpoint/2010/main" val="115059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Main result - positive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6700" y="1018674"/>
            <a:ext cx="8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dirty="0" smtClean="0">
                <a:solidFill>
                  <a:srgbClr val="FF0000"/>
                </a:solidFill>
              </a:rPr>
              <a:t>Theorem</a:t>
            </a:r>
            <a:endParaRPr lang="en-US" dirty="0" smtClean="0"/>
          </a:p>
          <a:p>
            <a:pPr lvl="2"/>
            <a:r>
              <a:rPr lang="en-US" dirty="0">
                <a:solidFill>
                  <a:srgbClr val="FF0000"/>
                </a:solidFill>
              </a:rPr>
              <a:t>Locality condition</a:t>
            </a:r>
            <a:r>
              <a:rPr lang="en-US" dirty="0"/>
              <a:t>: Events that are simultaneously enabled  and in conflict can only occur at the same </a:t>
            </a:r>
            <a:r>
              <a:rPr lang="en-US" dirty="0" smtClean="0"/>
              <a:t>switch</a:t>
            </a:r>
          </a:p>
          <a:p>
            <a:pPr lvl="2"/>
            <a:r>
              <a:rPr lang="en-US" dirty="0"/>
              <a:t>	</a:t>
            </a:r>
            <a:r>
              <a:rPr lang="en-US" dirty="0" smtClean="0">
                <a:solidFill>
                  <a:srgbClr val="FF0000"/>
                </a:solidFill>
              </a:rPr>
              <a:t>implies</a:t>
            </a:r>
          </a:p>
          <a:p>
            <a:pPr lvl="2"/>
            <a:r>
              <a:rPr lang="en-US" dirty="0" smtClean="0"/>
              <a:t>Event-driven network programs can be </a:t>
            </a:r>
            <a:r>
              <a:rPr lang="en-US" dirty="0" smtClean="0">
                <a:solidFill>
                  <a:srgbClr val="FF0000"/>
                </a:solidFill>
              </a:rPr>
              <a:t>implemented efficiently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27432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dirty="0" smtClean="0">
                <a:solidFill>
                  <a:srgbClr val="FF0000"/>
                </a:solidFill>
              </a:rPr>
              <a:t>Algorithm</a:t>
            </a:r>
            <a:r>
              <a:rPr lang="en-US" dirty="0" smtClean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5092538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-Packets stamped at their ingress port to fix a configuration in which they will be processed</a:t>
            </a:r>
          </a:p>
          <a:p>
            <a:r>
              <a:rPr lang="en-US" dirty="0" smtClean="0"/>
              <a:t>-Packets propagate information about events that occurred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112532"/>
            <a:ext cx="6172200" cy="161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1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85566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Program Synthesis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3124200" y="2971800"/>
            <a:ext cx="2112963" cy="784830"/>
          </a:xfrm>
          <a:prstGeom prst="rect">
            <a:avLst/>
          </a:prstGeom>
          <a:solidFill>
            <a:schemeClr val="accent1">
              <a:alpha val="74901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Synthesizer</a:t>
            </a:r>
          </a:p>
          <a:p>
            <a:pPr>
              <a:spcBef>
                <a:spcPct val="50000"/>
              </a:spcBef>
            </a:pPr>
            <a:endParaRPr lang="en-US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4455" name="Line 7"/>
          <p:cNvSpPr>
            <a:spLocks noChangeShapeType="1"/>
          </p:cNvSpPr>
          <p:nvPr/>
        </p:nvSpPr>
        <p:spPr bwMode="auto">
          <a:xfrm>
            <a:off x="4114800" y="3962400"/>
            <a:ext cx="0" cy="1229570"/>
          </a:xfrm>
          <a:prstGeom prst="line">
            <a:avLst/>
          </a:prstGeom>
          <a:noFill/>
          <a:ln w="2508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2971800" y="966205"/>
            <a:ext cx="32766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Specification </a:t>
            </a:r>
          </a:p>
        </p:txBody>
      </p:sp>
      <p:sp>
        <p:nvSpPr>
          <p:cNvPr id="104458" name="Text Box 10"/>
          <p:cNvSpPr txBox="1">
            <a:spLocks noChangeArrowheads="1"/>
          </p:cNvSpPr>
          <p:nvPr/>
        </p:nvSpPr>
        <p:spPr bwMode="auto">
          <a:xfrm>
            <a:off x="3200400" y="5191970"/>
            <a:ext cx="2150681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32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</a:t>
            </a:r>
            <a:r>
              <a:rPr lang="en-US" sz="20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4114800" y="1600200"/>
            <a:ext cx="0" cy="1229570"/>
          </a:xfrm>
          <a:prstGeom prst="line">
            <a:avLst/>
          </a:prstGeom>
          <a:noFill/>
          <a:ln w="2508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89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check the </a:t>
            </a:r>
            <a:r>
              <a:rPr lang="en-US" smtClean="0"/>
              <a:t>locality condition?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2209800"/>
            <a:ext cx="655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2800" dirty="0" smtClean="0"/>
              <a:t>We need to infer the </a:t>
            </a:r>
            <a:r>
              <a:rPr lang="en-US" sz="2800" dirty="0" smtClean="0">
                <a:solidFill>
                  <a:srgbClr val="FF0000"/>
                </a:solidFill>
              </a:rPr>
              <a:t>enabling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FF0000"/>
                </a:solidFill>
              </a:rPr>
              <a:t>conflict</a:t>
            </a:r>
            <a:r>
              <a:rPr lang="en-US" sz="2800" dirty="0" smtClean="0"/>
              <a:t> relations on events from the ETS.</a:t>
            </a:r>
          </a:p>
          <a:p>
            <a:pPr marL="285750" indent="-285750">
              <a:buFont typeface="Wingdings" charset="2"/>
              <a:buChar char="q"/>
            </a:pPr>
            <a:endParaRPr lang="en-US" sz="2800" dirty="0"/>
          </a:p>
          <a:p>
            <a:pPr marL="285750" indent="-285750">
              <a:buFont typeface="Wingdings" charset="2"/>
              <a:buChar char="q"/>
            </a:pPr>
            <a:r>
              <a:rPr lang="en-US" sz="2800" dirty="0" smtClean="0"/>
              <a:t>We need to infer the underlying </a:t>
            </a:r>
            <a:r>
              <a:rPr lang="en-US" sz="2800" dirty="0" smtClean="0">
                <a:solidFill>
                  <a:srgbClr val="FF0000"/>
                </a:solidFill>
              </a:rPr>
              <a:t>event structure</a:t>
            </a:r>
            <a:r>
              <a:rPr lang="en-US" sz="2800" dirty="0" smtClean="0"/>
              <a:t> (</a:t>
            </a:r>
            <a:r>
              <a:rPr lang="en-US" sz="2800" dirty="0" err="1" smtClean="0"/>
              <a:t>Wynskel</a:t>
            </a:r>
            <a:r>
              <a:rPr lang="en-US" sz="2800" dirty="0" smtClean="0"/>
              <a:t>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68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1295791" y="2061029"/>
            <a:ext cx="609600" cy="609600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371991" y="218116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C1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665057" y="1255095"/>
            <a:ext cx="609600" cy="609600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endCxn id="19" idx="2"/>
          </p:cNvCxnSpPr>
          <p:nvPr/>
        </p:nvCxnSpPr>
        <p:spPr>
          <a:xfrm flipV="1">
            <a:off x="1905391" y="1559895"/>
            <a:ext cx="759666" cy="805934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58134" y="153363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24691" y="216232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vs</a:t>
            </a:r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2690457" y="2899229"/>
            <a:ext cx="609600" cy="609600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>
            <a:stCxn id="17" idx="6"/>
            <a:endCxn id="51" idx="2"/>
          </p:cNvCxnSpPr>
          <p:nvPr/>
        </p:nvCxnSpPr>
        <p:spPr>
          <a:xfrm>
            <a:off x="1905391" y="2365829"/>
            <a:ext cx="785066" cy="8382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958134" y="28633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e2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2728557" y="137522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C2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2743200" y="3048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C3</a:t>
            </a:r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4739825" y="2034765"/>
            <a:ext cx="609600" cy="609600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4816025" y="215489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C1</a:t>
            </a:r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6109091" y="1228831"/>
            <a:ext cx="609600" cy="609600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5349425" y="1533631"/>
            <a:ext cx="759666" cy="805934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402168" y="150736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e1</a:t>
            </a:r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6134491" y="2872965"/>
            <a:ext cx="609600" cy="609600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5349425" y="2339565"/>
            <a:ext cx="785066" cy="8382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002759" y="153363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e2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6172591" y="134896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C2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6187234" y="302173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C3</a:t>
            </a:r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7269459" y="2091008"/>
            <a:ext cx="609600" cy="609600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7358733" y="2162321"/>
            <a:ext cx="675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C4</a:t>
            </a:r>
            <a:endParaRPr lang="en-US" dirty="0"/>
          </a:p>
        </p:txBody>
      </p:sp>
      <p:cxnSp>
        <p:nvCxnSpPr>
          <p:cNvPr id="73" name="Straight Arrow Connector 72"/>
          <p:cNvCxnSpPr>
            <a:stCxn id="63" idx="6"/>
            <a:endCxn id="71" idx="1"/>
          </p:cNvCxnSpPr>
          <p:nvPr/>
        </p:nvCxnSpPr>
        <p:spPr>
          <a:xfrm>
            <a:off x="6718691" y="1533631"/>
            <a:ext cx="640042" cy="646651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66" idx="6"/>
            <a:endCxn id="71" idx="3"/>
          </p:cNvCxnSpPr>
          <p:nvPr/>
        </p:nvCxnSpPr>
        <p:spPr>
          <a:xfrm flipV="1">
            <a:off x="6744091" y="2611334"/>
            <a:ext cx="614642" cy="566431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400208" y="278492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e2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6995757" y="285900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e1</a:t>
            </a:r>
            <a:endParaRPr lang="en-US" dirty="0"/>
          </a:p>
        </p:txBody>
      </p:sp>
      <p:sp>
        <p:nvSpPr>
          <p:cNvPr id="84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check the </a:t>
            </a:r>
            <a:r>
              <a:rPr lang="en-US" smtClean="0"/>
              <a:t>locality condition?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4038600"/>
            <a:ext cx="3162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e1 and e2 are </a:t>
            </a:r>
            <a:r>
              <a:rPr lang="en-US" dirty="0" smtClean="0">
                <a:solidFill>
                  <a:srgbClr val="FF0000"/>
                </a:solidFill>
              </a:rPr>
              <a:t>enabled</a:t>
            </a:r>
          </a:p>
          <a:p>
            <a:r>
              <a:rPr lang="en-US" dirty="0"/>
              <a:t>e</a:t>
            </a:r>
            <a:r>
              <a:rPr lang="en-US" dirty="0" smtClean="0"/>
              <a:t>1 and e2 are </a:t>
            </a:r>
            <a:r>
              <a:rPr lang="en-US" dirty="0" smtClean="0">
                <a:solidFill>
                  <a:srgbClr val="FF0000"/>
                </a:solidFill>
              </a:rPr>
              <a:t>in conflict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89765" y="4052723"/>
            <a:ext cx="316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e1 and e2 are </a:t>
            </a:r>
            <a:r>
              <a:rPr lang="en-US" dirty="0" smtClean="0">
                <a:solidFill>
                  <a:srgbClr val="FF0000"/>
                </a:solidFill>
              </a:rPr>
              <a:t>enabled</a:t>
            </a:r>
          </a:p>
        </p:txBody>
      </p:sp>
    </p:spTree>
    <p:extLst>
      <p:ext uri="{BB962C8B-B14F-4D97-AF65-F5344CB8AC3E}">
        <p14:creationId xmlns:p14="http://schemas.microsoft.com/office/powerpoint/2010/main" val="86649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59778"/>
            <a:ext cx="6596209" cy="394562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Case study – </a:t>
            </a:r>
            <a:r>
              <a:rPr lang="en-US" dirty="0" err="1" smtClean="0"/>
              <a:t>stateful</a:t>
            </a:r>
            <a:r>
              <a:rPr lang="en-US" dirty="0" smtClean="0"/>
              <a:t> firewall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54102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Compared correct implementation vs. “uncoordinated” updates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29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Case study – learning switch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54102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Compared correct implementation vs. “uncoordinated” updates 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19629"/>
            <a:ext cx="6629400" cy="398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7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endParaRPr lang="en-US" sz="1800" dirty="0" smtClean="0"/>
          </a:p>
          <a:p>
            <a:pPr>
              <a:buFont typeface="Wingdings" charset="2"/>
              <a:buChar char="q"/>
            </a:pPr>
            <a:r>
              <a:rPr lang="en-US" sz="2000" dirty="0" smtClean="0">
                <a:solidFill>
                  <a:srgbClr val="FF0000"/>
                </a:solidFill>
              </a:rPr>
              <a:t>Global network programs </a:t>
            </a:r>
            <a:r>
              <a:rPr lang="en-US" sz="2000" dirty="0" smtClean="0"/>
              <a:t>describing how a network should react (by updating its configuration) to events</a:t>
            </a:r>
            <a:endParaRPr lang="en-US" sz="2000" dirty="0"/>
          </a:p>
          <a:p>
            <a:pPr lvl="1">
              <a:buFont typeface="Wingdings" charset="2"/>
              <a:buChar char="q"/>
            </a:pPr>
            <a:endParaRPr lang="en-US" sz="2000" dirty="0" smtClean="0"/>
          </a:p>
          <a:p>
            <a:pPr lvl="1">
              <a:buFont typeface="Wingdings" charset="2"/>
              <a:buChar char="q"/>
            </a:pPr>
            <a:r>
              <a:rPr lang="en-US" sz="2000" dirty="0" smtClean="0"/>
              <a:t>Each event triggers an update</a:t>
            </a:r>
          </a:p>
          <a:p>
            <a:pPr lvl="2">
              <a:buFont typeface="Wingdings" charset="2"/>
              <a:buChar char="q"/>
            </a:pPr>
            <a:r>
              <a:rPr lang="en-US" sz="1600" dirty="0" smtClean="0">
                <a:solidFill>
                  <a:srgbClr val="FF0000"/>
                </a:solidFill>
              </a:rPr>
              <a:t>Event-driven update </a:t>
            </a:r>
            <a:r>
              <a:rPr lang="en-US" sz="1600" dirty="0" smtClean="0"/>
              <a:t>governing when an event should be performed</a:t>
            </a:r>
          </a:p>
          <a:p>
            <a:pPr lvl="1">
              <a:buFont typeface="Wingdings" charset="2"/>
              <a:buChar char="q"/>
            </a:pPr>
            <a:r>
              <a:rPr lang="en-US" sz="2000" dirty="0" smtClean="0"/>
              <a:t>Program: </a:t>
            </a:r>
          </a:p>
          <a:p>
            <a:pPr lvl="2">
              <a:buFont typeface="Wingdings" charset="2"/>
              <a:buChar char="q"/>
            </a:pPr>
            <a:r>
              <a:rPr lang="en-US" sz="1600" dirty="0" smtClean="0"/>
              <a:t>ETS: </a:t>
            </a:r>
            <a:r>
              <a:rPr lang="en-US" sz="1600" dirty="0" smtClean="0">
                <a:solidFill>
                  <a:srgbClr val="FF0000"/>
                </a:solidFill>
              </a:rPr>
              <a:t>Event-driven transition system </a:t>
            </a:r>
          </a:p>
          <a:p>
            <a:pPr lvl="1">
              <a:buFont typeface="Wingdings" charset="2"/>
              <a:buChar char="q"/>
            </a:pPr>
            <a:endParaRPr lang="en-US" sz="2000" dirty="0" smtClean="0"/>
          </a:p>
          <a:p>
            <a:pPr lvl="1">
              <a:buFont typeface="Wingdings" charset="2"/>
              <a:buChar char="q"/>
            </a:pPr>
            <a:r>
              <a:rPr lang="en-US" sz="2000" dirty="0" smtClean="0"/>
              <a:t>Crisp characterization of efficiently implementable ETSs</a:t>
            </a:r>
          </a:p>
          <a:p>
            <a:pPr lvl="2">
              <a:buFont typeface="Wingdings" charset="2"/>
              <a:buChar char="q"/>
            </a:pPr>
            <a:r>
              <a:rPr lang="en-US" sz="1600" dirty="0" smtClean="0"/>
              <a:t>Locality condition given by </a:t>
            </a:r>
            <a:r>
              <a:rPr lang="en-US" sz="1600" dirty="0" smtClean="0">
                <a:solidFill>
                  <a:srgbClr val="FF0000"/>
                </a:solidFill>
              </a:rPr>
              <a:t>event structure </a:t>
            </a:r>
            <a:r>
              <a:rPr lang="en-US" sz="1600" dirty="0" smtClean="0"/>
              <a:t>underlying the ETS</a:t>
            </a:r>
          </a:p>
        </p:txBody>
      </p:sp>
      <p:pic>
        <p:nvPicPr>
          <p:cNvPr id="2050" name="Picture 2" descr="social_network_abstra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354" y="325834"/>
            <a:ext cx="1387475" cy="104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Event-driven consistent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23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220200" cy="1752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Synthesis from scenarios – </a:t>
            </a:r>
            <a:r>
              <a:rPr lang="en-US" sz="3200" dirty="0" err="1" smtClean="0"/>
              <a:t>stateful</a:t>
            </a:r>
            <a:r>
              <a:rPr lang="en-US" sz="3200" dirty="0" smtClean="0"/>
              <a:t> firewall </a:t>
            </a:r>
            <a:endParaRPr lang="en-US" sz="32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71" y="1066800"/>
            <a:ext cx="7413258" cy="27416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2971" y="3581400"/>
            <a:ext cx="640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rgbClr val="FF0000"/>
                </a:solidFill>
              </a:rPr>
              <a:t>Positive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scenarios</a:t>
            </a:r>
            <a:r>
              <a:rPr lang="nl-NL" dirty="0">
                <a:solidFill>
                  <a:srgbClr val="FF0000"/>
                </a:solidFill>
              </a:rPr>
              <a:t>: </a:t>
            </a:r>
          </a:p>
          <a:p>
            <a:r>
              <a:rPr lang="nl-NL" dirty="0">
                <a:solidFill>
                  <a:srgbClr val="0C38C0"/>
                </a:solidFill>
              </a:rPr>
              <a:t>H1 s1 s4 H4</a:t>
            </a:r>
            <a:br>
              <a:rPr lang="nl-NL" dirty="0">
                <a:solidFill>
                  <a:srgbClr val="0C38C0"/>
                </a:solidFill>
              </a:rPr>
            </a:br>
            <a:r>
              <a:rPr lang="nl-NL" dirty="0">
                <a:solidFill>
                  <a:srgbClr val="0C38C0"/>
                </a:solidFill>
              </a:rPr>
              <a:t>H1 s1 s4 </a:t>
            </a:r>
            <a:r>
              <a:rPr lang="nl-NL" dirty="0">
                <a:solidFill>
                  <a:srgbClr val="00B050"/>
                </a:solidFill>
              </a:rPr>
              <a:t>H4 s4 s1 H1 </a:t>
            </a:r>
            <a:r>
              <a:rPr lang="nl-NL" dirty="0">
                <a:solidFill>
                  <a:srgbClr val="0C38C0"/>
                </a:solidFill>
              </a:rPr>
              <a:t>H4</a:t>
            </a:r>
            <a:r>
              <a:rPr lang="nl-NL" dirty="0"/>
              <a:t> </a:t>
            </a:r>
            <a:endParaRPr lang="nl-NL" dirty="0" smtClean="0"/>
          </a:p>
          <a:p>
            <a:r>
              <a:rPr lang="nl-NL" dirty="0" smtClean="0">
                <a:solidFill>
                  <a:srgbClr val="0C38C0"/>
                </a:solidFill>
              </a:rPr>
              <a:t>H1 </a:t>
            </a:r>
            <a:r>
              <a:rPr lang="nl-NL" dirty="0">
                <a:solidFill>
                  <a:srgbClr val="0C38C0"/>
                </a:solidFill>
              </a:rPr>
              <a:t>s1 s4 </a:t>
            </a:r>
            <a:r>
              <a:rPr lang="nl-NL" dirty="0">
                <a:solidFill>
                  <a:srgbClr val="00B050"/>
                </a:solidFill>
              </a:rPr>
              <a:t>H4 s4 s1 </a:t>
            </a:r>
            <a:r>
              <a:rPr lang="nl-NL" dirty="0">
                <a:solidFill>
                  <a:srgbClr val="0C38C0"/>
                </a:solidFill>
              </a:rPr>
              <a:t>H4</a:t>
            </a:r>
            <a:r>
              <a:rPr lang="nl-NL" dirty="0"/>
              <a:t> </a:t>
            </a:r>
            <a:r>
              <a:rPr lang="nl-NL" dirty="0">
                <a:solidFill>
                  <a:srgbClr val="00B050"/>
                </a:solidFill>
              </a:rPr>
              <a:t>H1</a:t>
            </a:r>
            <a:r>
              <a:rPr lang="nl-NL" dirty="0"/>
              <a:t> </a:t>
            </a:r>
          </a:p>
          <a:p>
            <a:endParaRPr lang="nl-NL" dirty="0" smtClean="0"/>
          </a:p>
          <a:p>
            <a:r>
              <a:rPr lang="nl-NL" dirty="0" err="1" smtClean="0">
                <a:solidFill>
                  <a:srgbClr val="FF0000"/>
                </a:solidFill>
              </a:rPr>
              <a:t>Negative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scenarios</a:t>
            </a:r>
            <a:r>
              <a:rPr lang="nl-NL" dirty="0">
                <a:solidFill>
                  <a:srgbClr val="FF0000"/>
                </a:solidFill>
              </a:rPr>
              <a:t>: </a:t>
            </a:r>
          </a:p>
          <a:p>
            <a:r>
              <a:rPr lang="nl-NL" dirty="0">
                <a:solidFill>
                  <a:srgbClr val="00B050"/>
                </a:solidFill>
              </a:rPr>
              <a:t>H4 s4 s1 H1</a:t>
            </a:r>
            <a:br>
              <a:rPr lang="nl-NL" dirty="0">
                <a:solidFill>
                  <a:srgbClr val="00B050"/>
                </a:solidFill>
              </a:rPr>
            </a:br>
            <a:r>
              <a:rPr lang="nl-NL" dirty="0">
                <a:solidFill>
                  <a:srgbClr val="0C38C0"/>
                </a:solidFill>
              </a:rPr>
              <a:t>H1 s1 </a:t>
            </a:r>
            <a:r>
              <a:rPr lang="nl-NL" dirty="0">
                <a:solidFill>
                  <a:srgbClr val="00B050"/>
                </a:solidFill>
              </a:rPr>
              <a:t>H4 s4 s1 </a:t>
            </a:r>
            <a:r>
              <a:rPr lang="nl-NL" dirty="0">
                <a:solidFill>
                  <a:srgbClr val="0C38C0"/>
                </a:solidFill>
              </a:rPr>
              <a:t>s4 H4 </a:t>
            </a:r>
            <a:r>
              <a:rPr lang="nl-NL" dirty="0">
                <a:solidFill>
                  <a:srgbClr val="00B050"/>
                </a:solidFill>
              </a:rPr>
              <a:t>H1</a:t>
            </a:r>
            <a:r>
              <a:rPr lang="nl-NL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24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220200" cy="1752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Synthesis from scenarios – load balancer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505200"/>
            <a:ext cx="640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rgbClr val="FF0000"/>
                </a:solidFill>
              </a:rPr>
              <a:t>Positive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scenarios</a:t>
            </a:r>
            <a:r>
              <a:rPr lang="nl-NL" dirty="0">
                <a:solidFill>
                  <a:srgbClr val="FF0000"/>
                </a:solidFill>
              </a:rPr>
              <a:t>: </a:t>
            </a:r>
          </a:p>
          <a:p>
            <a:r>
              <a:rPr lang="nl-NL" dirty="0" smtClean="0">
                <a:solidFill>
                  <a:srgbClr val="0C38C0"/>
                </a:solidFill>
              </a:rPr>
              <a:t>H4 </a:t>
            </a:r>
            <a:r>
              <a:rPr lang="nl-NL" dirty="0">
                <a:solidFill>
                  <a:srgbClr val="0C38C0"/>
                </a:solidFill>
              </a:rPr>
              <a:t>s1 s4 </a:t>
            </a:r>
            <a:r>
              <a:rPr lang="nl-NL" dirty="0" smtClean="0">
                <a:solidFill>
                  <a:srgbClr val="0C38C0"/>
                </a:solidFill>
              </a:rPr>
              <a:t>H1</a:t>
            </a:r>
            <a:r>
              <a:rPr lang="nl-NL" dirty="0">
                <a:solidFill>
                  <a:srgbClr val="0C38C0"/>
                </a:solidFill>
              </a:rPr>
              <a:t/>
            </a:r>
            <a:br>
              <a:rPr lang="nl-NL" dirty="0">
                <a:solidFill>
                  <a:srgbClr val="0C38C0"/>
                </a:solidFill>
              </a:rPr>
            </a:br>
            <a:r>
              <a:rPr lang="nl-NL" dirty="0">
                <a:solidFill>
                  <a:srgbClr val="0C38C0"/>
                </a:solidFill>
              </a:rPr>
              <a:t>H4 s4 s1 H1 </a:t>
            </a:r>
            <a:r>
              <a:rPr lang="nl-NL" dirty="0">
                <a:solidFill>
                  <a:srgbClr val="00B050"/>
                </a:solidFill>
              </a:rPr>
              <a:t>H4 s4 s2 H2 </a:t>
            </a:r>
          </a:p>
          <a:p>
            <a:r>
              <a:rPr lang="nl-NL" dirty="0">
                <a:solidFill>
                  <a:srgbClr val="0C38C0"/>
                </a:solidFill>
              </a:rPr>
              <a:t>H4 s4 s1 H1 </a:t>
            </a:r>
            <a:r>
              <a:rPr lang="nl-NL" dirty="0">
                <a:solidFill>
                  <a:srgbClr val="00B050"/>
                </a:solidFill>
              </a:rPr>
              <a:t>H4 s4 s2 H2 </a:t>
            </a:r>
            <a:r>
              <a:rPr lang="nl-NL" dirty="0">
                <a:solidFill>
                  <a:srgbClr val="7030A0"/>
                </a:solidFill>
              </a:rPr>
              <a:t>H4 s4 s1 H1 </a:t>
            </a:r>
          </a:p>
          <a:p>
            <a:r>
              <a:rPr lang="nl-NL" dirty="0">
                <a:solidFill>
                  <a:srgbClr val="0C38C0"/>
                </a:solidFill>
              </a:rPr>
              <a:t>H4 s4 </a:t>
            </a:r>
            <a:r>
              <a:rPr lang="nl-NL" dirty="0">
                <a:solidFill>
                  <a:srgbClr val="00B050"/>
                </a:solidFill>
              </a:rPr>
              <a:t>H4 s4 s2 H2 </a:t>
            </a:r>
            <a:r>
              <a:rPr lang="nl-NL" dirty="0">
                <a:solidFill>
                  <a:srgbClr val="0C38C0"/>
                </a:solidFill>
              </a:rPr>
              <a:t>s1 H1 </a:t>
            </a:r>
          </a:p>
          <a:p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err="1" smtClean="0">
                <a:solidFill>
                  <a:srgbClr val="FF0000"/>
                </a:solidFill>
              </a:rPr>
              <a:t>Negative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scenarios</a:t>
            </a:r>
            <a:r>
              <a:rPr lang="nl-NL" dirty="0">
                <a:solidFill>
                  <a:srgbClr val="FF0000"/>
                </a:solidFill>
              </a:rPr>
              <a:t>: </a:t>
            </a:r>
          </a:p>
          <a:p>
            <a:r>
              <a:rPr lang="nl-NL" dirty="0">
                <a:solidFill>
                  <a:srgbClr val="0C38C0"/>
                </a:solidFill>
              </a:rPr>
              <a:t>H4 s4 s1 H1 </a:t>
            </a:r>
            <a:r>
              <a:rPr lang="nl-NL" dirty="0">
                <a:solidFill>
                  <a:srgbClr val="00B050"/>
                </a:solidFill>
              </a:rPr>
              <a:t>H4 s4 s1 H1 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66800"/>
            <a:ext cx="5867400" cy="221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9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220200" cy="1752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Synthesis from scenarios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676400"/>
            <a:ext cx="807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sz="2000" dirty="0"/>
              <a:t>Many other </a:t>
            </a:r>
            <a:r>
              <a:rPr lang="en-US" sz="2000" dirty="0" err="1"/>
              <a:t>stateful</a:t>
            </a:r>
            <a:r>
              <a:rPr lang="en-US" sz="2000" dirty="0"/>
              <a:t> network applications: </a:t>
            </a:r>
            <a:r>
              <a:rPr lang="en-US" sz="2000" dirty="0">
                <a:solidFill>
                  <a:srgbClr val="FF0000"/>
                </a:solidFill>
              </a:rPr>
              <a:t>intrusion detection, access control, tenant isolation in data centers</a:t>
            </a:r>
            <a:r>
              <a:rPr lang="en-US" sz="2000" dirty="0"/>
              <a:t>. </a:t>
            </a:r>
            <a:r>
              <a:rPr lang="en-US" sz="2000" b="1" dirty="0"/>
              <a:t>Maintained by adding/deleting scenarios?</a:t>
            </a:r>
            <a:br>
              <a:rPr lang="en-US" sz="2000" b="1" dirty="0"/>
            </a:br>
            <a:endParaRPr lang="en-US" sz="2000" b="1" dirty="0" smtClean="0"/>
          </a:p>
          <a:p>
            <a:pPr marL="342900" indent="-342900">
              <a:buFont typeface="Wingdings" charset="2"/>
              <a:buChar char="q"/>
            </a:pPr>
            <a:r>
              <a:rPr lang="en-US" sz="2000" dirty="0" smtClean="0"/>
              <a:t>Given </a:t>
            </a:r>
            <a:r>
              <a:rPr lang="en-US" sz="2000" dirty="0"/>
              <a:t>scenarios, infer: </a:t>
            </a:r>
            <a:endParaRPr lang="en-US" sz="2000" dirty="0" smtClean="0"/>
          </a:p>
          <a:p>
            <a:pPr lvl="1"/>
            <a:r>
              <a:rPr lang="en-US" sz="2000" dirty="0"/>
              <a:t> </a:t>
            </a:r>
            <a:r>
              <a:rPr lang="en-US" sz="2000" dirty="0" smtClean="0"/>
              <a:t>      </a:t>
            </a:r>
            <a:r>
              <a:rPr lang="en-US" sz="2000" dirty="0" smtClean="0">
                <a:solidFill>
                  <a:srgbClr val="0070C0"/>
                </a:solidFill>
              </a:rPr>
              <a:t>Configurations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0070C0"/>
                </a:solidFill>
              </a:rPr>
              <a:t>Events</a:t>
            </a:r>
            <a:r>
              <a:rPr lang="en-US" sz="2000" dirty="0" smtClean="0"/>
              <a:t> </a:t>
            </a:r>
            <a:r>
              <a:rPr lang="en-US" sz="2000" dirty="0"/>
              <a:t>and corresponding </a:t>
            </a:r>
            <a:r>
              <a:rPr lang="en-US" sz="2000" dirty="0">
                <a:solidFill>
                  <a:srgbClr val="0070C0"/>
                </a:solidFill>
              </a:rPr>
              <a:t>updates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dirty="0" smtClean="0"/>
              <a:t>	Control </a:t>
            </a:r>
            <a:r>
              <a:rPr lang="en-US" sz="2000" dirty="0"/>
              <a:t>structure: </a:t>
            </a:r>
            <a:r>
              <a:rPr lang="en-US" sz="2000" dirty="0">
                <a:solidFill>
                  <a:srgbClr val="0070C0"/>
                </a:solidFill>
              </a:rPr>
              <a:t>enabling and conflicts </a:t>
            </a:r>
            <a:r>
              <a:rPr lang="en-US" sz="2000" dirty="0" smtClean="0">
                <a:solidFill>
                  <a:srgbClr val="0070C0"/>
                </a:solidFill>
              </a:rPr>
              <a:t>relations on </a:t>
            </a:r>
            <a:r>
              <a:rPr lang="en-US" sz="2000" dirty="0">
                <a:solidFill>
                  <a:srgbClr val="0070C0"/>
                </a:solidFill>
              </a:rPr>
              <a:t>events</a:t>
            </a:r>
            <a:r>
              <a:rPr lang="en-US" sz="2000" dirty="0"/>
              <a:t>. </a:t>
            </a:r>
          </a:p>
          <a:p>
            <a:pPr marL="342900" indent="-342900">
              <a:buFont typeface="Wingdings" charset="2"/>
              <a:buChar char="q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3830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Related Work:</a:t>
            </a:r>
            <a:endParaRPr lang="en-US" sz="4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769441"/>
            <a:ext cx="670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00"/>
                </a:solidFill>
                <a:latin typeface="NimbusSanL-Regu"/>
              </a:rPr>
              <a:t>Consistent updates </a:t>
            </a:r>
            <a:r>
              <a:rPr lang="en-US" sz="1600" dirty="0">
                <a:solidFill>
                  <a:srgbClr val="0070C0"/>
                </a:solidFill>
                <a:latin typeface="NimbusSanL-Regu"/>
              </a:rPr>
              <a:t>[SIGCOMM’12.]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00"/>
                </a:solidFill>
                <a:latin typeface="NimbusSanL-Regu"/>
              </a:rPr>
              <a:t>Network verification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600" dirty="0" err="1">
                <a:solidFill>
                  <a:srgbClr val="000000"/>
                </a:solidFill>
                <a:latin typeface="NimbusSanL-Regu"/>
              </a:rPr>
              <a:t>VeriFlow</a:t>
            </a:r>
            <a:r>
              <a:rPr lang="en-US" sz="1600" dirty="0">
                <a:solidFill>
                  <a:srgbClr val="000000"/>
                </a:solidFill>
                <a:latin typeface="NimbusSanL-Regu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NimbusSanL-Regu"/>
              </a:rPr>
              <a:t>[NSDI ’13]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00"/>
                </a:solidFill>
                <a:latin typeface="NimbusSanL-Regu"/>
              </a:rPr>
              <a:t>Header Space Analysis </a:t>
            </a:r>
            <a:r>
              <a:rPr lang="en-US" sz="1600" dirty="0">
                <a:solidFill>
                  <a:srgbClr val="0070C0"/>
                </a:solidFill>
                <a:latin typeface="NimbusSanL-Regu"/>
              </a:rPr>
              <a:t>[NSDI </a:t>
            </a:r>
            <a:r>
              <a:rPr lang="en-US" sz="1600" dirty="0" smtClean="0">
                <a:solidFill>
                  <a:srgbClr val="0070C0"/>
                </a:solidFill>
                <a:latin typeface="NimbusSanL-Regu"/>
              </a:rPr>
              <a:t>’12]</a:t>
            </a:r>
            <a:endParaRPr lang="en-US" sz="1600" dirty="0">
              <a:solidFill>
                <a:srgbClr val="0070C0"/>
              </a:solidFill>
              <a:latin typeface="NimbusSanL-Regu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600" dirty="0" err="1" smtClean="0">
                <a:solidFill>
                  <a:srgbClr val="000000"/>
                </a:solidFill>
                <a:latin typeface="NimbusSanL-Regu"/>
              </a:rPr>
              <a:t>NetPlumber</a:t>
            </a:r>
            <a:r>
              <a:rPr lang="en-US" sz="1600" dirty="0" smtClean="0">
                <a:solidFill>
                  <a:srgbClr val="000000"/>
                </a:solidFill>
                <a:latin typeface="NimbusSanL-Regu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NimbusSanL-Regu"/>
              </a:rPr>
              <a:t>[NSDI ’13]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00"/>
                </a:solidFill>
                <a:latin typeface="NimbusSanL-Regu"/>
              </a:rPr>
              <a:t>Network </a:t>
            </a:r>
            <a:r>
              <a:rPr lang="en-US" sz="1600" dirty="0" smtClean="0">
                <a:solidFill>
                  <a:srgbClr val="000000"/>
                </a:solidFill>
                <a:latin typeface="NimbusSanL-Regu"/>
              </a:rPr>
              <a:t>update synthesis</a:t>
            </a:r>
            <a:endParaRPr lang="en-US" sz="1600" dirty="0">
              <a:solidFill>
                <a:srgbClr val="000000"/>
              </a:solidFill>
              <a:latin typeface="NimbusSanL-Regu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600" dirty="0" err="1">
                <a:solidFill>
                  <a:srgbClr val="000000"/>
                </a:solidFill>
                <a:latin typeface="NimbusSanL-Regu"/>
              </a:rPr>
              <a:t>zUpdate</a:t>
            </a:r>
            <a:r>
              <a:rPr lang="en-US" sz="1600" dirty="0">
                <a:solidFill>
                  <a:srgbClr val="000000"/>
                </a:solidFill>
                <a:latin typeface="NimbusSanL-Regu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NimbusSanL-Regu"/>
              </a:rPr>
              <a:t>[SIGCOMM ’13]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00"/>
                </a:solidFill>
                <a:latin typeface="NimbusSanL-Regu"/>
              </a:rPr>
              <a:t>SWAN </a:t>
            </a:r>
            <a:r>
              <a:rPr lang="en-US" sz="1600" dirty="0">
                <a:solidFill>
                  <a:srgbClr val="0070C0"/>
                </a:solidFill>
                <a:latin typeface="NimbusSanL-Regu"/>
              </a:rPr>
              <a:t>[SIGCOMM </a:t>
            </a:r>
            <a:r>
              <a:rPr lang="en-US" sz="1600" dirty="0" smtClean="0">
                <a:solidFill>
                  <a:srgbClr val="0070C0"/>
                </a:solidFill>
                <a:latin typeface="NimbusSanL-Regu"/>
              </a:rPr>
              <a:t>’13]</a:t>
            </a:r>
            <a:endParaRPr lang="en-US" sz="1600" dirty="0">
              <a:solidFill>
                <a:srgbClr val="000000"/>
              </a:solidFill>
              <a:latin typeface="NimbusSanL-Regu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rgbClr val="000000"/>
                </a:solidFill>
                <a:latin typeface="NimbusSanL-Regu"/>
              </a:rPr>
              <a:t>Dionysus </a:t>
            </a:r>
            <a:r>
              <a:rPr lang="en-US" sz="1600" dirty="0">
                <a:solidFill>
                  <a:srgbClr val="0070C0"/>
                </a:solidFill>
                <a:latin typeface="NimbusSanL-Regu"/>
              </a:rPr>
              <a:t>[SIGCOMM ’14]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rgbClr val="000000"/>
                </a:solidFill>
                <a:latin typeface="NimbusSanL-Regu"/>
              </a:rPr>
              <a:t>Waypoint </a:t>
            </a:r>
            <a:r>
              <a:rPr lang="en-US" sz="1600" dirty="0">
                <a:solidFill>
                  <a:srgbClr val="000000"/>
                </a:solidFill>
                <a:latin typeface="NimbusSanL-Regu"/>
              </a:rPr>
              <a:t>Enforcement (WPE) </a:t>
            </a:r>
            <a:r>
              <a:rPr lang="en-US" sz="1600" dirty="0">
                <a:solidFill>
                  <a:srgbClr val="0070C0"/>
                </a:solidFill>
                <a:latin typeface="NimbusSanL-Regu"/>
              </a:rPr>
              <a:t>[</a:t>
            </a:r>
            <a:r>
              <a:rPr lang="en-US" sz="1600" dirty="0" err="1">
                <a:solidFill>
                  <a:srgbClr val="0070C0"/>
                </a:solidFill>
                <a:latin typeface="NimbusSanL-Regu"/>
              </a:rPr>
              <a:t>HotNets</a:t>
            </a:r>
            <a:r>
              <a:rPr lang="en-US" sz="1600" dirty="0">
                <a:solidFill>
                  <a:srgbClr val="0070C0"/>
                </a:solidFill>
                <a:latin typeface="NimbusSanL-Regu"/>
              </a:rPr>
              <a:t> ’14]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00"/>
                </a:solidFill>
                <a:latin typeface="NimbusSanL-Regu"/>
              </a:rPr>
              <a:t>Customizable Consistency Generator </a:t>
            </a:r>
            <a:r>
              <a:rPr lang="en-US" sz="1600" dirty="0" smtClean="0">
                <a:solidFill>
                  <a:srgbClr val="0070C0"/>
                </a:solidFill>
                <a:latin typeface="NimbusSanL-Regu"/>
              </a:rPr>
              <a:t>[NSDI </a:t>
            </a:r>
            <a:r>
              <a:rPr lang="en-US" sz="1600" dirty="0">
                <a:solidFill>
                  <a:srgbClr val="0070C0"/>
                </a:solidFill>
                <a:latin typeface="NimbusSanL-Regu"/>
              </a:rPr>
              <a:t>’15]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3451681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1600" dirty="0" err="1" smtClean="0">
                <a:solidFill>
                  <a:srgbClr val="000000"/>
                </a:solidFill>
                <a:latin typeface="NimbusSanL-Regu"/>
              </a:rPr>
              <a:t>NetEgg</a:t>
            </a:r>
            <a:r>
              <a:rPr lang="en-US" sz="1600" dirty="0" smtClean="0">
                <a:solidFill>
                  <a:srgbClr val="000000"/>
                </a:solidFill>
                <a:latin typeface="NimbusSanL-Regu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NimbusSanL-Regu"/>
              </a:rPr>
              <a:t>[CoNEXT’15]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00"/>
                </a:solidFill>
                <a:latin typeface="NimbusSanL-Regu"/>
              </a:rPr>
              <a:t>Network </a:t>
            </a:r>
            <a:r>
              <a:rPr lang="en-US" sz="1600" dirty="0" smtClean="0">
                <a:solidFill>
                  <a:srgbClr val="000000"/>
                </a:solidFill>
                <a:latin typeface="NimbusSanL-Regu"/>
              </a:rPr>
              <a:t>programming languages</a:t>
            </a:r>
            <a:endParaRPr lang="en-US" sz="1600" dirty="0">
              <a:solidFill>
                <a:srgbClr val="000000"/>
              </a:solidFill>
              <a:latin typeface="NimbusSanL-Regu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rgbClr val="000000"/>
                </a:solidFill>
                <a:latin typeface="NimbusSanL-Regu"/>
              </a:rPr>
              <a:t>Frenetic </a:t>
            </a:r>
            <a:r>
              <a:rPr lang="en-US" sz="1600" dirty="0">
                <a:solidFill>
                  <a:srgbClr val="0070C0"/>
                </a:solidFill>
                <a:latin typeface="NimbusSanL-Regu"/>
              </a:rPr>
              <a:t>[</a:t>
            </a:r>
            <a:r>
              <a:rPr lang="en-US" sz="1600" dirty="0" smtClean="0">
                <a:solidFill>
                  <a:srgbClr val="0070C0"/>
                </a:solidFill>
                <a:latin typeface="NimbusSanL-Regu"/>
              </a:rPr>
              <a:t>POPL’12]</a:t>
            </a:r>
            <a:endParaRPr lang="en-US" sz="1600" dirty="0">
              <a:solidFill>
                <a:srgbClr val="0070C0"/>
              </a:solidFill>
              <a:latin typeface="NimbusSanL-Regu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1600" dirty="0" err="1" smtClean="0">
                <a:solidFill>
                  <a:srgbClr val="000000"/>
                </a:solidFill>
                <a:latin typeface="NimbusSanL-Regu"/>
              </a:rPr>
              <a:t>NetKAT</a:t>
            </a:r>
            <a:r>
              <a:rPr lang="en-US" sz="1600" dirty="0" smtClean="0">
                <a:solidFill>
                  <a:srgbClr val="000000"/>
                </a:solidFill>
                <a:latin typeface="NimbusSanL-Regu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NimbusSanL-Regu"/>
              </a:rPr>
              <a:t>[POPL’14]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rgbClr val="000000"/>
                </a:solidFill>
                <a:latin typeface="NimbusSanL-Regu"/>
              </a:rPr>
              <a:t>Maple </a:t>
            </a:r>
            <a:r>
              <a:rPr lang="en-US" sz="1600" dirty="0">
                <a:solidFill>
                  <a:srgbClr val="0070C0"/>
                </a:solidFill>
                <a:latin typeface="NimbusSanL-Regu"/>
              </a:rPr>
              <a:t>[</a:t>
            </a:r>
            <a:r>
              <a:rPr lang="en-US" sz="1600" dirty="0" smtClean="0">
                <a:solidFill>
                  <a:srgbClr val="0070C0"/>
                </a:solidFill>
                <a:latin typeface="NimbusSanL-Regu"/>
              </a:rPr>
              <a:t>SIGCOMM’13]</a:t>
            </a:r>
            <a:endParaRPr lang="en-US" sz="1600" dirty="0">
              <a:solidFill>
                <a:srgbClr val="0070C0"/>
              </a:solidFill>
              <a:latin typeface="NimbusSanL-Regu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1600" dirty="0" err="1" smtClean="0">
                <a:solidFill>
                  <a:srgbClr val="000000"/>
                </a:solidFill>
                <a:latin typeface="NimbusSanL-Regu"/>
              </a:rPr>
              <a:t>FlowLog</a:t>
            </a:r>
            <a:r>
              <a:rPr lang="en-US" sz="1600" dirty="0" smtClean="0">
                <a:solidFill>
                  <a:srgbClr val="000000"/>
                </a:solidFill>
                <a:latin typeface="NimbusSanL-Regu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NimbusSanL-Regu"/>
              </a:rPr>
              <a:t>[</a:t>
            </a:r>
            <a:r>
              <a:rPr lang="en-US" sz="1600" dirty="0" smtClean="0">
                <a:solidFill>
                  <a:srgbClr val="0070C0"/>
                </a:solidFill>
                <a:latin typeface="NimbusSanL-Regu"/>
              </a:rPr>
              <a:t>NSDI’14]</a:t>
            </a:r>
            <a:endParaRPr lang="en-US" sz="1600" dirty="0">
              <a:solidFill>
                <a:srgbClr val="0070C0"/>
              </a:solidFill>
              <a:latin typeface="NimbusSanL-Regu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rgbClr val="000000"/>
                </a:solidFill>
                <a:latin typeface="NimbusSanL-Regu"/>
              </a:rPr>
              <a:t>Kinetic </a:t>
            </a:r>
            <a:r>
              <a:rPr lang="en-US" sz="1600" dirty="0">
                <a:solidFill>
                  <a:srgbClr val="0070C0"/>
                </a:solidFill>
                <a:latin typeface="NimbusSanL-Regu"/>
              </a:rPr>
              <a:t>[NSDI’15]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rgbClr val="000000"/>
                </a:solidFill>
                <a:latin typeface="NimbusSanL-Regu"/>
              </a:rPr>
              <a:t>SNAP </a:t>
            </a:r>
            <a:r>
              <a:rPr lang="en-US" sz="1600" dirty="0">
                <a:solidFill>
                  <a:srgbClr val="0070C0"/>
                </a:solidFill>
                <a:latin typeface="NimbusSanL-Regu"/>
              </a:rPr>
              <a:t>[</a:t>
            </a:r>
            <a:r>
              <a:rPr lang="en-US" sz="1600" dirty="0" smtClean="0">
                <a:solidFill>
                  <a:srgbClr val="0070C0"/>
                </a:solidFill>
                <a:latin typeface="NimbusSanL-Regu"/>
              </a:rPr>
              <a:t>SIGCOMM’16]</a:t>
            </a:r>
            <a:endParaRPr lang="en-US" sz="1600" dirty="0">
              <a:solidFill>
                <a:srgbClr val="0070C0"/>
              </a:solidFill>
              <a:latin typeface="NimbusSanL-Regu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rgbClr val="000000"/>
                </a:solidFill>
                <a:latin typeface="NimbusSanL-Regu"/>
              </a:rPr>
              <a:t>Domino </a:t>
            </a:r>
            <a:r>
              <a:rPr lang="en-US" sz="1600" dirty="0">
                <a:solidFill>
                  <a:srgbClr val="0070C0"/>
                </a:solidFill>
                <a:latin typeface="NimbusSanL-Regu"/>
              </a:rPr>
              <a:t>[SIGCOMM’16</a:t>
            </a:r>
            <a:r>
              <a:rPr lang="en-US" sz="1600" dirty="0" smtClean="0">
                <a:solidFill>
                  <a:srgbClr val="0070C0"/>
                </a:solidFill>
                <a:latin typeface="NimbusSanL-Regu"/>
              </a:rPr>
              <a:t>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Languages, verification, and synthesis for networks is a booming area!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0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References:	</a:t>
            </a:r>
            <a:endParaRPr lang="en-US" dirty="0"/>
          </a:p>
        </p:txBody>
      </p:sp>
      <p:pic>
        <p:nvPicPr>
          <p:cNvPr id="2050" name="Picture 2" descr="social_network_abstrac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74638"/>
            <a:ext cx="1387475" cy="104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1315244"/>
            <a:ext cx="7848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i="1" dirty="0" smtClean="0">
                <a:solidFill>
                  <a:srgbClr val="0070C0"/>
                </a:solidFill>
              </a:rPr>
              <a:t>Efficient Synthesis for </a:t>
            </a:r>
            <a:r>
              <a:rPr lang="en-US" i="1" dirty="0">
                <a:solidFill>
                  <a:srgbClr val="0070C0"/>
                </a:solidFill>
              </a:rPr>
              <a:t>Network </a:t>
            </a:r>
            <a:r>
              <a:rPr lang="en-US" i="1" dirty="0" smtClean="0">
                <a:solidFill>
                  <a:srgbClr val="0070C0"/>
                </a:solidFill>
              </a:rPr>
              <a:t>Updates</a:t>
            </a:r>
            <a:r>
              <a:rPr lang="en-US" i="1" dirty="0" smtClean="0"/>
              <a:t>.</a:t>
            </a:r>
            <a:r>
              <a:rPr lang="en-US" i="1" dirty="0"/>
              <a:t> </a:t>
            </a:r>
            <a:r>
              <a:rPr lang="en-US" dirty="0"/>
              <a:t>J. </a:t>
            </a:r>
            <a:r>
              <a:rPr lang="en-US" dirty="0" err="1"/>
              <a:t>McClurg</a:t>
            </a:r>
            <a:r>
              <a:rPr lang="en-US" dirty="0"/>
              <a:t>, H. </a:t>
            </a:r>
            <a:r>
              <a:rPr lang="en-US" dirty="0" err="1"/>
              <a:t>Hojjat</a:t>
            </a:r>
            <a:r>
              <a:rPr lang="en-US" dirty="0" smtClean="0"/>
              <a:t>, </a:t>
            </a:r>
            <a:r>
              <a:rPr lang="en-US" dirty="0"/>
              <a:t>P.  </a:t>
            </a:r>
            <a:r>
              <a:rPr lang="en-US" dirty="0" smtClean="0"/>
              <a:t>Cerny, N. Foster. </a:t>
            </a:r>
            <a:r>
              <a:rPr lang="en-US" dirty="0"/>
              <a:t>PLDI </a:t>
            </a:r>
            <a:r>
              <a:rPr lang="en-US" dirty="0" smtClean="0"/>
              <a:t>2015.</a:t>
            </a:r>
            <a:r>
              <a:rPr lang="en-US" dirty="0"/>
              <a:t> </a:t>
            </a:r>
            <a:endParaRPr lang="en-US" i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i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i="1" dirty="0" smtClean="0">
                <a:solidFill>
                  <a:srgbClr val="0070C0"/>
                </a:solidFill>
              </a:rPr>
              <a:t>Event-Driven </a:t>
            </a:r>
            <a:r>
              <a:rPr lang="en-US" i="1" dirty="0">
                <a:solidFill>
                  <a:srgbClr val="0070C0"/>
                </a:solidFill>
              </a:rPr>
              <a:t>Network Programming</a:t>
            </a:r>
            <a:r>
              <a:rPr lang="en-US" i="1" dirty="0"/>
              <a:t>. </a:t>
            </a:r>
            <a:r>
              <a:rPr lang="en-US" dirty="0"/>
              <a:t>J. </a:t>
            </a:r>
            <a:r>
              <a:rPr lang="en-US" dirty="0" err="1"/>
              <a:t>McClurg</a:t>
            </a:r>
            <a:r>
              <a:rPr lang="en-US" dirty="0"/>
              <a:t>, H. </a:t>
            </a:r>
            <a:r>
              <a:rPr lang="en-US" dirty="0" err="1"/>
              <a:t>Hojjat</a:t>
            </a:r>
            <a:r>
              <a:rPr lang="en-US" dirty="0"/>
              <a:t>, N. Foster, P.  </a:t>
            </a:r>
            <a:r>
              <a:rPr lang="en-US" dirty="0" err="1"/>
              <a:t>Cerny</a:t>
            </a:r>
            <a:r>
              <a:rPr lang="en-US" dirty="0"/>
              <a:t>. PLDI 2016. 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i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i="1" dirty="0" smtClean="0">
                <a:solidFill>
                  <a:srgbClr val="0070C0"/>
                </a:solidFill>
              </a:rPr>
              <a:t>Optimal </a:t>
            </a:r>
            <a:r>
              <a:rPr lang="en-US" i="1" dirty="0">
                <a:solidFill>
                  <a:srgbClr val="0070C0"/>
                </a:solidFill>
              </a:rPr>
              <a:t>Consistent Network Updates in Polynomial Time</a:t>
            </a:r>
            <a:r>
              <a:rPr lang="en-US" i="1" dirty="0"/>
              <a:t>. </a:t>
            </a:r>
            <a:r>
              <a:rPr lang="en-US" dirty="0"/>
              <a:t>P. </a:t>
            </a:r>
            <a:r>
              <a:rPr lang="en-US" dirty="0" err="1"/>
              <a:t>Cerny</a:t>
            </a:r>
            <a:r>
              <a:rPr lang="en-US" dirty="0"/>
              <a:t>, N. Foster, N. </a:t>
            </a:r>
            <a:r>
              <a:rPr lang="en-US" dirty="0" err="1"/>
              <a:t>Jagnik</a:t>
            </a:r>
            <a:r>
              <a:rPr lang="en-US" dirty="0"/>
              <a:t>, J. </a:t>
            </a:r>
            <a:r>
              <a:rPr lang="en-US" dirty="0" err="1"/>
              <a:t>McClurg</a:t>
            </a:r>
            <a:r>
              <a:rPr lang="en-US" dirty="0"/>
              <a:t>. DISC 2016</a:t>
            </a:r>
            <a:r>
              <a:rPr lang="en-US" dirty="0" smtClean="0"/>
              <a:t>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/>
              <a:t>Synthesis of consistent updates in </a:t>
            </a:r>
            <a:r>
              <a:rPr lang="en-US" dirty="0" smtClean="0">
                <a:solidFill>
                  <a:srgbClr val="FF0000"/>
                </a:solidFill>
              </a:rPr>
              <a:t>polynomial time</a:t>
            </a:r>
            <a:r>
              <a:rPr lang="en-US" dirty="0" smtClean="0"/>
              <a:t>.</a:t>
            </a:r>
            <a:r>
              <a:rPr lang="en-US" dirty="0"/>
              <a:t> 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i="1" dirty="0" smtClean="0">
                <a:solidFill>
                  <a:srgbClr val="0070C0"/>
                </a:solidFill>
              </a:rPr>
              <a:t>Optimizing </a:t>
            </a:r>
            <a:r>
              <a:rPr lang="en-US" i="1" dirty="0">
                <a:solidFill>
                  <a:srgbClr val="0070C0"/>
                </a:solidFill>
              </a:rPr>
              <a:t>Horn Solvers for Network Repair</a:t>
            </a:r>
            <a:r>
              <a:rPr lang="en-US" i="1" dirty="0"/>
              <a:t>.</a:t>
            </a:r>
            <a:r>
              <a:rPr lang="en-US" dirty="0"/>
              <a:t>  H. </a:t>
            </a:r>
            <a:r>
              <a:rPr lang="en-US" dirty="0" err="1"/>
              <a:t>Hojjat</a:t>
            </a:r>
            <a:r>
              <a:rPr lang="en-US" dirty="0"/>
              <a:t>, P. </a:t>
            </a:r>
            <a:r>
              <a:rPr lang="en-US" dirty="0" err="1"/>
              <a:t>Ruemmer</a:t>
            </a:r>
            <a:r>
              <a:rPr lang="en-US" dirty="0"/>
              <a:t>, J. </a:t>
            </a:r>
            <a:r>
              <a:rPr lang="en-US" dirty="0" err="1"/>
              <a:t>McClurg</a:t>
            </a:r>
            <a:r>
              <a:rPr lang="en-US" dirty="0"/>
              <a:t>, P. </a:t>
            </a:r>
            <a:r>
              <a:rPr lang="en-US" dirty="0" err="1"/>
              <a:t>Cerny</a:t>
            </a:r>
            <a:r>
              <a:rPr lang="en-US" dirty="0"/>
              <a:t>, N. Foster. FMCAD 2016</a:t>
            </a:r>
            <a:r>
              <a:rPr lang="en-US" dirty="0" smtClean="0"/>
              <a:t>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/>
              <a:t>Automatically </a:t>
            </a:r>
            <a:r>
              <a:rPr lang="en-US" dirty="0" smtClean="0">
                <a:solidFill>
                  <a:srgbClr val="FF0000"/>
                </a:solidFill>
              </a:rPr>
              <a:t>repairing buggy network configurations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01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505" y="1023528"/>
            <a:ext cx="8886892" cy="1477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Specification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85566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Program Synthesis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3363118" y="3639092"/>
            <a:ext cx="2112963" cy="784830"/>
          </a:xfrm>
          <a:prstGeom prst="rect">
            <a:avLst/>
          </a:prstGeom>
          <a:solidFill>
            <a:schemeClr val="accent1">
              <a:alpha val="74901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Synthesizer</a:t>
            </a:r>
          </a:p>
          <a:p>
            <a:pPr>
              <a:spcBef>
                <a:spcPct val="50000"/>
              </a:spcBef>
            </a:pPr>
            <a:endParaRPr lang="en-US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4455" name="Line 7"/>
          <p:cNvSpPr>
            <a:spLocks noChangeShapeType="1"/>
          </p:cNvSpPr>
          <p:nvPr/>
        </p:nvSpPr>
        <p:spPr bwMode="auto">
          <a:xfrm>
            <a:off x="4419600" y="4495800"/>
            <a:ext cx="0" cy="1039812"/>
          </a:xfrm>
          <a:prstGeom prst="line">
            <a:avLst/>
          </a:prstGeom>
          <a:noFill/>
          <a:ln w="2508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2213880" y="1266791"/>
            <a:ext cx="225180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Input/output examples</a:t>
            </a:r>
          </a:p>
        </p:txBody>
      </p:sp>
      <p:sp>
        <p:nvSpPr>
          <p:cNvPr id="104458" name="Text Box 10"/>
          <p:cNvSpPr txBox="1">
            <a:spLocks noChangeArrowheads="1"/>
          </p:cNvSpPr>
          <p:nvPr/>
        </p:nvSpPr>
        <p:spPr bwMode="auto">
          <a:xfrm>
            <a:off x="28224" y="1851851"/>
            <a:ext cx="2590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Partial Program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505200" y="5486400"/>
            <a:ext cx="2150681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391820" y="1311475"/>
            <a:ext cx="2590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Resource constraints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7239000" y="1762840"/>
            <a:ext cx="25908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Logical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Specification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974501" y="1278761"/>
            <a:ext cx="1417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Execution </a:t>
            </a:r>
          </a:p>
          <a:p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scenarios</a:t>
            </a:r>
          </a:p>
        </p:txBody>
      </p:sp>
      <p:sp>
        <p:nvSpPr>
          <p:cNvPr id="104453" name="Line 5"/>
          <p:cNvSpPr>
            <a:spLocks noChangeShapeType="1"/>
          </p:cNvSpPr>
          <p:nvPr/>
        </p:nvSpPr>
        <p:spPr bwMode="auto">
          <a:xfrm>
            <a:off x="1808164" y="2362200"/>
            <a:ext cx="1182204" cy="1188490"/>
          </a:xfrm>
          <a:prstGeom prst="line">
            <a:avLst/>
          </a:prstGeom>
          <a:noFill/>
          <a:ln w="1714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3082367" y="2057400"/>
            <a:ext cx="514832" cy="1266771"/>
          </a:xfrm>
          <a:prstGeom prst="line">
            <a:avLst/>
          </a:prstGeom>
          <a:noFill/>
          <a:ln w="1714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4535002" y="2057400"/>
            <a:ext cx="1" cy="1143000"/>
          </a:xfrm>
          <a:prstGeom prst="line">
            <a:avLst/>
          </a:prstGeom>
          <a:noFill/>
          <a:ln w="1714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>
            <a:off x="5257800" y="2180324"/>
            <a:ext cx="685800" cy="1153267"/>
          </a:xfrm>
          <a:prstGeom prst="line">
            <a:avLst/>
          </a:prstGeom>
          <a:noFill/>
          <a:ln w="1714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H="1">
            <a:off x="5864630" y="2475173"/>
            <a:ext cx="1298169" cy="953827"/>
          </a:xfrm>
          <a:prstGeom prst="line">
            <a:avLst/>
          </a:prstGeom>
          <a:noFill/>
          <a:ln w="1714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5864630" y="4072404"/>
            <a:ext cx="3003110" cy="1490196"/>
          </a:xfrm>
          <a:prstGeom prst="round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Verdana" pitchFamily="34" charset="0"/>
                <a:cs typeface="Verdana" pitchFamily="34" charset="0"/>
              </a:rPr>
              <a:t>Programmers can </a:t>
            </a:r>
            <a:r>
              <a:rPr lang="en-US" dirty="0" smtClean="0">
                <a:solidFill>
                  <a:srgbClr val="FF0000"/>
                </a:solidFill>
                <a:latin typeface="Verdana" pitchFamily="34" charset="0"/>
                <a:cs typeface="Verdana" pitchFamily="34" charset="0"/>
              </a:rPr>
              <a:t>express their insights in a variety of ways</a:t>
            </a:r>
            <a:r>
              <a:rPr lang="en-US" dirty="0" smtClean="0">
                <a:solidFill>
                  <a:schemeClr val="accent1"/>
                </a:solidFill>
                <a:latin typeface="Verdana" pitchFamily="34" charset="0"/>
                <a:cs typeface="Verdana" pitchFamily="34" charset="0"/>
              </a:rPr>
              <a:t>, not just standard code.</a:t>
            </a:r>
          </a:p>
        </p:txBody>
      </p:sp>
    </p:spTree>
    <p:extLst>
      <p:ext uri="{BB962C8B-B14F-4D97-AF65-F5344CB8AC3E}">
        <p14:creationId xmlns:p14="http://schemas.microsoft.com/office/powerpoint/2010/main" val="89804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Conclusion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1. Synthesis of consistent update programs</a:t>
            </a:r>
            <a:r>
              <a:rPr lang="en-US" sz="1400" b="0" i="0" dirty="0"/>
              <a:t>	</a:t>
            </a:r>
            <a:endParaRPr lang="en-US" sz="1400" b="0" i="0" dirty="0" smtClean="0"/>
          </a:p>
          <a:p>
            <a:pPr lvl="1">
              <a:buFont typeface="Wingdings" charset="2"/>
              <a:buChar char="q"/>
            </a:pPr>
            <a:r>
              <a:rPr lang="en-US" sz="1800" dirty="0" smtClean="0"/>
              <a:t>Single updates</a:t>
            </a:r>
          </a:p>
          <a:p>
            <a:pPr lvl="1">
              <a:buFont typeface="Wingdings" charset="2"/>
              <a:buChar char="q"/>
            </a:pPr>
            <a:r>
              <a:rPr lang="en-US" sz="1800" dirty="0" smtClean="0"/>
              <a:t>Synthesis from specifications</a:t>
            </a:r>
            <a:r>
              <a:rPr lang="en-US" sz="1800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400" b="1" dirty="0" smtClean="0"/>
              <a:t>2. Event-driven consistent programs</a:t>
            </a:r>
            <a:endParaRPr lang="en-US" sz="1800" dirty="0" smtClean="0"/>
          </a:p>
          <a:p>
            <a:pPr lvl="1">
              <a:buFont typeface="Wingdings" charset="2"/>
              <a:buChar char="q"/>
            </a:pPr>
            <a:r>
              <a:rPr lang="en-US" sz="1800" dirty="0" smtClean="0"/>
              <a:t>Multiple event-triggered </a:t>
            </a:r>
            <a:r>
              <a:rPr lang="en-US" sz="1800" dirty="0" smtClean="0"/>
              <a:t>updates</a:t>
            </a:r>
            <a:endParaRPr lang="en-US" sz="1800" dirty="0" smtClean="0"/>
          </a:p>
          <a:p>
            <a:pPr lvl="1">
              <a:buFont typeface="Wingdings" charset="2"/>
              <a:buChar char="q"/>
            </a:pPr>
            <a:r>
              <a:rPr lang="en-US" sz="1800" dirty="0" smtClean="0"/>
              <a:t>Synthesis from scenarios.</a:t>
            </a:r>
          </a:p>
        </p:txBody>
      </p:sp>
      <p:pic>
        <p:nvPicPr>
          <p:cNvPr id="2050" name="Picture 2" descr="social_network_abstra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354" y="325834"/>
            <a:ext cx="1387475" cy="104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83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-5 cover slide copy cop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3384" y="0"/>
            <a:ext cx="457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</a:endParaRPr>
          </a:p>
        </p:txBody>
      </p:sp>
      <p:pic>
        <p:nvPicPr>
          <p:cNvPr id="1028" name="Picture 4" descr="http://www.colorado.edu/sites/default/files/attached-files/scenic_south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" y="354258"/>
            <a:ext cx="6949440" cy="461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2133600"/>
            <a:ext cx="6888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 Synthesis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Networks</a:t>
            </a:r>
            <a:endParaRPr lang="en-US" sz="32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5125681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Pavol </a:t>
            </a:r>
            <a:r>
              <a:rPr lang="sk-SK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Č</a:t>
            </a:r>
            <a:r>
              <a:rPr lang="en-US" sz="2000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ern</a:t>
            </a:r>
            <a:r>
              <a:rPr lang="sk-SK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ý</a:t>
            </a:r>
            <a:endParaRPr lang="en-US" sz="2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FMCAD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September 2016</a:t>
            </a:r>
            <a:endParaRPr lang="en-US" sz="2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49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Program Synthesis for Networks	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1. Synthesis of consistent updates</a:t>
            </a:r>
            <a:r>
              <a:rPr lang="en-US" sz="1400" b="0" i="0" dirty="0"/>
              <a:t>	</a:t>
            </a:r>
            <a:endParaRPr lang="en-US" sz="1400" b="0" i="0" dirty="0" smtClean="0"/>
          </a:p>
          <a:p>
            <a:pPr lvl="1">
              <a:buFont typeface="Wingdings" charset="2"/>
              <a:buChar char="q"/>
            </a:pPr>
            <a:r>
              <a:rPr lang="en-US" sz="1800" dirty="0" smtClean="0"/>
              <a:t>Single updates</a:t>
            </a:r>
          </a:p>
          <a:p>
            <a:pPr lvl="1">
              <a:buFont typeface="Wingdings" charset="2"/>
              <a:buChar char="q"/>
            </a:pPr>
            <a:r>
              <a:rPr lang="en-US" sz="1800" dirty="0" smtClean="0"/>
              <a:t>Synthesis from specifications.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400" b="1" dirty="0" smtClean="0"/>
              <a:t>2. Event-driven network programs</a:t>
            </a:r>
            <a:endParaRPr lang="en-US" sz="1800" dirty="0" smtClean="0"/>
          </a:p>
          <a:p>
            <a:pPr lvl="1">
              <a:buFont typeface="Wingdings" charset="2"/>
              <a:buChar char="q"/>
            </a:pPr>
            <a:r>
              <a:rPr lang="en-US" sz="1800" dirty="0" smtClean="0"/>
              <a:t>Multiple event-triggered updates</a:t>
            </a:r>
          </a:p>
          <a:p>
            <a:pPr lvl="1">
              <a:buFont typeface="Wingdings" charset="2"/>
              <a:buChar char="q"/>
            </a:pPr>
            <a:r>
              <a:rPr lang="en-US" sz="1800" dirty="0" smtClean="0"/>
              <a:t>Synthesis from scenarios</a:t>
            </a:r>
            <a:r>
              <a:rPr lang="en-US" sz="1800" dirty="0" smtClean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2050" name="Picture 2" descr="social_network_abstra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354" y="325834"/>
            <a:ext cx="1387475" cy="104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4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556" y="1092335"/>
            <a:ext cx="8886892" cy="1477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Specification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85566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Synthesis of Consistent Updates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3363118" y="3639092"/>
            <a:ext cx="2112963" cy="784830"/>
          </a:xfrm>
          <a:prstGeom prst="rect">
            <a:avLst/>
          </a:prstGeom>
          <a:solidFill>
            <a:schemeClr val="accent1">
              <a:alpha val="74901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Synthesizer</a:t>
            </a:r>
          </a:p>
          <a:p>
            <a:pPr>
              <a:spcBef>
                <a:spcPct val="50000"/>
              </a:spcBef>
            </a:pPr>
            <a:endParaRPr lang="en-US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4455" name="Line 7"/>
          <p:cNvSpPr>
            <a:spLocks noChangeShapeType="1"/>
          </p:cNvSpPr>
          <p:nvPr/>
        </p:nvSpPr>
        <p:spPr bwMode="auto">
          <a:xfrm>
            <a:off x="4419600" y="4495800"/>
            <a:ext cx="0" cy="1039812"/>
          </a:xfrm>
          <a:prstGeom prst="line">
            <a:avLst/>
          </a:prstGeom>
          <a:noFill/>
          <a:ln w="2508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04458" name="Text Box 10"/>
          <p:cNvSpPr txBox="1">
            <a:spLocks noChangeArrowheads="1"/>
          </p:cNvSpPr>
          <p:nvPr/>
        </p:nvSpPr>
        <p:spPr bwMode="auto">
          <a:xfrm>
            <a:off x="34585" y="1654314"/>
            <a:ext cx="25908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Initial and final configuration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966437" y="5535612"/>
            <a:ext cx="41148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320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Update Program</a:t>
            </a:r>
            <a:r>
              <a:rPr lang="en-US" sz="200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0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28001" y="1396562"/>
            <a:ext cx="2562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Packet trace  </a:t>
            </a:r>
            <a:r>
              <a:rPr 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specification 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4453" name="Line 5"/>
          <p:cNvSpPr>
            <a:spLocks noChangeShapeType="1"/>
          </p:cNvSpPr>
          <p:nvPr/>
        </p:nvSpPr>
        <p:spPr bwMode="auto">
          <a:xfrm>
            <a:off x="1808164" y="2362200"/>
            <a:ext cx="1182204" cy="1188490"/>
          </a:xfrm>
          <a:prstGeom prst="line">
            <a:avLst/>
          </a:prstGeom>
          <a:noFill/>
          <a:ln w="1714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4535002" y="2057400"/>
            <a:ext cx="1" cy="1143000"/>
          </a:xfrm>
          <a:prstGeom prst="line">
            <a:avLst/>
          </a:prstGeom>
          <a:noFill/>
          <a:ln w="1714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>
            <a:off x="5257800" y="2180324"/>
            <a:ext cx="685800" cy="1153267"/>
          </a:xfrm>
          <a:prstGeom prst="line">
            <a:avLst/>
          </a:prstGeom>
          <a:noFill/>
          <a:ln w="1714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00700" y="1455360"/>
            <a:ext cx="2472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Update each switch at most once</a:t>
            </a:r>
          </a:p>
        </p:txBody>
      </p:sp>
    </p:spTree>
    <p:extLst>
      <p:ext uri="{BB962C8B-B14F-4D97-AF65-F5344CB8AC3E}">
        <p14:creationId xmlns:p14="http://schemas.microsoft.com/office/powerpoint/2010/main" val="94325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18608</TotalTime>
  <Words>2227</Words>
  <Application>Microsoft Macintosh PowerPoint</Application>
  <PresentationFormat>On-screen Show (4:3)</PresentationFormat>
  <Paragraphs>742</Paragraphs>
  <Slides>71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1" baseType="lpstr">
      <vt:lpstr>Calibri</vt:lpstr>
      <vt:lpstr>Cambria Math</vt:lpstr>
      <vt:lpstr>Comic Sans MS</vt:lpstr>
      <vt:lpstr>Consolas</vt:lpstr>
      <vt:lpstr>Myriad Pro Light</vt:lpstr>
      <vt:lpstr>NimbusSanL-Regu</vt:lpstr>
      <vt:lpstr>Verdana</vt:lpstr>
      <vt:lpstr>Wingdings</vt:lpstr>
      <vt:lpstr>Arial</vt:lpstr>
      <vt:lpstr>Office Theme</vt:lpstr>
      <vt:lpstr>PowerPoint Presentation</vt:lpstr>
      <vt:lpstr>PowerPoint Presentation</vt:lpstr>
      <vt:lpstr>… but how do we create all this software?</vt:lpstr>
      <vt:lpstr>Synthesis?</vt:lpstr>
      <vt:lpstr>Program synthesis</vt:lpstr>
      <vt:lpstr>Program Synthesis</vt:lpstr>
      <vt:lpstr>Program Synthesis</vt:lpstr>
      <vt:lpstr>Program Synthesis for Networks </vt:lpstr>
      <vt:lpstr>Synthesis of Consistent Updates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 Synthesis for Networks </vt:lpstr>
      <vt:lpstr>Joint work: </vt:lpstr>
      <vt:lpstr>Program Synthesis for Networks </vt:lpstr>
      <vt:lpstr>Synthesis of consistent update programs </vt:lpstr>
      <vt:lpstr>Synthesis of consistent update programs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 Synthesis for Networks</vt:lpstr>
      <vt:lpstr>Synthesis of consistent update programs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Synthesis of consistent update programs </vt:lpstr>
      <vt:lpstr>PowerPoint Presentation</vt:lpstr>
      <vt:lpstr>PowerPoint Presentation</vt:lpstr>
      <vt:lpstr>PowerPoint Presentation</vt:lpstr>
      <vt:lpstr>Program Synthesis for Networks </vt:lpstr>
      <vt:lpstr>Event-driven consistent programs</vt:lpstr>
      <vt:lpstr>Example 1: Stateful Firewall</vt:lpstr>
      <vt:lpstr>Example 2: Stateful Firewall with Ack</vt:lpstr>
      <vt:lpstr>Example 3: Distributed Stateful Firewall</vt:lpstr>
      <vt:lpstr>Example 1: Stateful Firewall</vt:lpstr>
      <vt:lpstr>Ex. 2: Stateful Firewall with Ack</vt:lpstr>
      <vt:lpstr>Ex. 3: Distributed Stateful Firewall</vt:lpstr>
      <vt:lpstr>Event-driven consistent update</vt:lpstr>
      <vt:lpstr>How to handle conflicting events? </vt:lpstr>
      <vt:lpstr>Atomicity? </vt:lpstr>
      <vt:lpstr>Locality condition</vt:lpstr>
      <vt:lpstr>Main result</vt:lpstr>
      <vt:lpstr>Main result - negative </vt:lpstr>
      <vt:lpstr>Main result - positive </vt:lpstr>
      <vt:lpstr>How to check the locality condition? </vt:lpstr>
      <vt:lpstr>How to check the locality condition? </vt:lpstr>
      <vt:lpstr>Case study – stateful firewall </vt:lpstr>
      <vt:lpstr>Case study – learning switch </vt:lpstr>
      <vt:lpstr>Event-driven consistent programs</vt:lpstr>
      <vt:lpstr>Synthesis from scenarios – stateful firewall </vt:lpstr>
      <vt:lpstr>Synthesis from scenarios – load balancer </vt:lpstr>
      <vt:lpstr>Synthesis from scenarios </vt:lpstr>
      <vt:lpstr>PowerPoint Presentation</vt:lpstr>
      <vt:lpstr>References: </vt:lpstr>
      <vt:lpstr>Conclusion</vt:lpstr>
      <vt:lpstr>PowerPoint Presentation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waldo</dc:creator>
  <cp:lastModifiedBy>Pavol Cerny</cp:lastModifiedBy>
  <cp:revision>583</cp:revision>
  <dcterms:created xsi:type="dcterms:W3CDTF">2010-10-28T17:57:07Z</dcterms:created>
  <dcterms:modified xsi:type="dcterms:W3CDTF">2016-10-18T22:13:38Z</dcterms:modified>
</cp:coreProperties>
</file>